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fntdata" ContentType="application/x-fontdata"/>
  <Default Extension="png" ContentType="image/png"/>
  <Default Extension="gif" ContentType="image/gif"/>
  <Default Extension="m4v" ContentType="video/mp4"/>
  <Default Extension="mp4" ContentType="video/mp4"/>
  <Default Extension="svg" ContentType="image/svg+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notesMasterIdLst>
    <p:notesMasterId r:id="rId19"/>
  </p:notesMasterIdLst>
  <p:sldSz cx="9144000" cy="5143500"/>
  <p:notesSz cx="5143500" cy="9144000"/>
  <p:embeddedFontLst>
    <p:embeddedFont>
      <p:font typeface="Manrope"/>
      <p:regular r:id="rId24"/>
      <p:bold r:id="rId25"/>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24" Type="http://schemas.openxmlformats.org/officeDocument/2006/relationships/font" Target="fonts/Manrope-regular.fntdata"/><Relationship Id="rId25" Type="http://schemas.openxmlformats.org/officeDocument/2006/relationships/font" Target="fonts/Manrope-bold.fntdata"/></Relationships>
</file>

<file path=ppt/media/>
</file>

<file path=ppt/media/image-1-1.png>
</file>

<file path=ppt/media/image-1-2.png>
</file>

<file path=ppt/media/image-1-3.svg>
</file>

<file path=ppt/media/image-10-1.png>
</file>

<file path=ppt/media/image-10-2.png>
</file>

<file path=ppt/media/image-10-3.svg>
</file>

<file path=ppt/media/image-11-1.png>
</file>

<file path=ppt/media/image-11-2.png>
</file>

<file path=ppt/media/image-11-3.svg>
</file>

<file path=ppt/media/image-12-1.png>
</file>

<file path=ppt/media/image-12-2.png>
</file>

<file path=ppt/media/image-12-3.svg>
</file>

<file path=ppt/media/image-13-1.png>
</file>

<file path=ppt/media/image-13-2.png>
</file>

<file path=ppt/media/image-13-3.png>
</file>

<file path=ppt/media/image-13-4.svg>
</file>

<file path=ppt/media/image-14-1.png>
</file>

<file path=ppt/media/image-14-2.png>
</file>

<file path=ppt/media/image-14-3.svg>
</file>

<file path=ppt/media/image-15-1.png>
</file>

<file path=ppt/media/image-15-2.svg>
</file>

<file path=ppt/media/image-16-1.png>
</file>

<file path=ppt/media/image-16-2.svg>
</file>

<file path=ppt/media/image-17-1.png>
</file>

<file path=ppt/media/image-17-2.png>
</file>

<file path=ppt/media/image-2-1.png>
</file>

<file path=ppt/media/image-2-2.svg>
</file>

<file path=ppt/media/image-3-1.png>
</file>

<file path=ppt/media/image-3-2.svg>
</file>

<file path=ppt/media/image-4-1.png>
</file>

<file path=ppt/media/image-4-2.svg>
</file>

<file path=ppt/media/image-5-1.png>
</file>

<file path=ppt/media/image-5-2.svg>
</file>

<file path=ppt/media/image-6-1.png>
</file>

<file path=ppt/media/image-6-2.svg>
</file>

<file path=ppt/media/image-7-1.png>
</file>

<file path=ppt/media/image-7-2.svg>
</file>

<file path=ppt/media/image-8-1.png>
</file>

<file path=ppt/media/image-8-2.svg>
</file>

<file path=ppt/media/image-9-1.png>
</file>

<file path=ppt/media/image-9-2.png>
</file>

<file path=ppt/media/image-9-3.png>
</file>

<file path=ppt/media/image-9-4.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sv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sv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4"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svg"/><Relationship Id="rId5" Type="http://schemas.openxmlformats.org/officeDocument/2006/relationships/slideLayout" Target="../slideLayouts/slideLayout1.xml"/><Relationship Id="rId6"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4"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image" Target="../media/image-12-3.svg"/><Relationship Id="rId5" Type="http://schemas.openxmlformats.org/officeDocument/2006/relationships/slideLayout" Target="../slideLayouts/slideLayout1.xml"/><Relationship Id="rId6"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5"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4" Type="http://schemas.openxmlformats.org/officeDocument/2006/relationships/image" Target="../media/image-13-4.svg"/><Relationship Id="rId6" Type="http://schemas.openxmlformats.org/officeDocument/2006/relationships/slideLayout" Target="../slideLayouts/slideLayout1.xml"/><Relationship Id="rId7"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4"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14-1.png"/><Relationship Id="rId2" Type="http://schemas.openxmlformats.org/officeDocument/2006/relationships/image" Target="../media/image-14-2.png"/><Relationship Id="rId3" Type="http://schemas.openxmlformats.org/officeDocument/2006/relationships/image" Target="../media/image-14-3.svg"/><Relationship Id="rId5" Type="http://schemas.openxmlformats.org/officeDocument/2006/relationships/slideLayout" Target="../slideLayouts/slideLayout1.xml"/><Relationship Id="rId6"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15-1.png"/><Relationship Id="rId2" Type="http://schemas.openxmlformats.org/officeDocument/2006/relationships/image" Target="../media/image-15-2.svg"/><Relationship Id="rId4" Type="http://schemas.openxmlformats.org/officeDocument/2006/relationships/slideLayout" Target="../slideLayouts/slideLayout1.xml"/><Relationship Id="rId5"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16-1.png"/><Relationship Id="rId2" Type="http://schemas.openxmlformats.org/officeDocument/2006/relationships/image" Target="../media/image-16-2.svg"/><Relationship Id="rId4" Type="http://schemas.openxmlformats.org/officeDocument/2006/relationships/slideLayout" Target="../slideLayouts/slideLayout1.xml"/><Relationship Id="rId5"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last_slide&amp;utm_content=" TargetMode="External"/><Relationship Id="rId1" Type="http://schemas.openxmlformats.org/officeDocument/2006/relationships/image" Target="../media/image-17-1.png"/><Relationship Id="rId2" Type="http://schemas.openxmlformats.org/officeDocument/2006/relationships/image" Target="../media/image-17-2.png"/><Relationship Id="rId4" Type="http://schemas.openxmlformats.org/officeDocument/2006/relationships/slideLayout" Target="../slideLayouts/slideLayout1.xml"/><Relationship Id="rId5"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2-1.png"/><Relationship Id="rId2" Type="http://schemas.openxmlformats.org/officeDocument/2006/relationships/image" Target="../media/image-2-2.sv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3-1.png"/><Relationship Id="rId2" Type="http://schemas.openxmlformats.org/officeDocument/2006/relationships/image" Target="../media/image-3-2.sv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4-1.png"/><Relationship Id="rId2" Type="http://schemas.openxmlformats.org/officeDocument/2006/relationships/image" Target="../media/image-4-2.sv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5-1.png"/><Relationship Id="rId2" Type="http://schemas.openxmlformats.org/officeDocument/2006/relationships/image" Target="../media/image-5-2.sv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6-1.png"/><Relationship Id="rId2" Type="http://schemas.openxmlformats.org/officeDocument/2006/relationships/image" Target="../media/image-6-2.sv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7-1.png"/><Relationship Id="rId2" Type="http://schemas.openxmlformats.org/officeDocument/2006/relationships/image" Target="../media/image-7-2.sv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8-1.png"/><Relationship Id="rId2" Type="http://schemas.openxmlformats.org/officeDocument/2006/relationships/image" Target="../media/image-8-2.sv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5" Type="http://schemas.openxmlformats.org/officeDocument/2006/relationships/hyperlink" Target="https://pitch.com?utm_medium=product-presentation&amp;utm_source=powerpoint-export&amp;utm_campaign=bottom_bar_cta&amp;utm_content=fc4f6e46-35ab-47fe-bc2e-91bf05e7d1a6&amp;utm_term=PDF-PPTX-lastslide"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svg"/><Relationship Id="rId6" Type="http://schemas.openxmlformats.org/officeDocument/2006/relationships/slideLayout" Target="../slideLayouts/slideLayout1.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9142F"/>
        </a:solidFill>
      </p:bgPr>
    </p:bg>
    <p:spTree>
      <p:nvGrpSpPr>
        <p:cNvPr id="1" name=""/>
        <p:cNvGrpSpPr/>
        <p:nvPr/>
      </p:nvGrpSpPr>
      <p:grpSpPr>
        <a:xfrm>
          <a:off x="0" y="0"/>
          <a:ext cx="0" cy="0"/>
          <a:chOff x="0" y="0"/>
          <a:chExt cx="0" cy="0"/>
        </a:xfrm>
      </p:grpSpPr>
      <p:pic>
        <p:nvPicPr>
          <p:cNvPr id="3" name="Image 0" descr="https://pitch-assets-ccb95893-de3f-4266-973c-20049231b248.s3.eu-west-1.amazonaws.com/f0ef24f6-4447-4758-8cfa-c67db39daaa3?pitch-bytes=18317252&amp;pitch-content-type=image%2Fpng">    </p:cNvPr>
          <p:cNvPicPr>
            <a:picLocks noChangeAspect="1"/>
          </p:cNvPicPr>
          <p:nvPr/>
        </p:nvPicPr>
        <p:blipFill>
          <a:blip r:embed="rId1"/>
          <a:srcRect l="2867" r="1895" t="-109" b="-109"/>
          <a:stretch/>
        </p:blipFill>
        <p:spPr>
          <a:xfrm>
            <a:off x="5484372" y="1391"/>
            <a:ext cx="3657600" cy="5142109"/>
          </a:xfrm>
          <a:prstGeom prst="rect">
            <a:avLst/>
          </a:prstGeom>
        </p:spPr>
      </p:pic>
      <p:sp>
        <p:nvSpPr>
          <p:cNvPr id="4" name="Text 0"/>
          <p:cNvSpPr/>
          <p:nvPr/>
        </p:nvSpPr>
        <p:spPr>
          <a:xfrm>
            <a:off x="476250" y="2230813"/>
            <a:ext cx="4778454" cy="685800"/>
          </a:xfrm>
          <a:prstGeom prst="rect">
            <a:avLst/>
          </a:prstGeom>
          <a:noFill/>
          <a:ln/>
        </p:spPr>
        <p:txBody>
          <a:bodyPr wrap="square" lIns="0" tIns="0" rIns="0" bIns="0" rtlCol="0" anchor="ctr"/>
          <a:lstStyle/>
          <a:p>
            <a:pPr algn="l">
              <a:lnSpc>
                <a:spcPts val="2700"/>
              </a:lnSpc>
            </a:pPr>
            <a:r>
              <a:rPr lang="en-US" sz="3000" b="0" spc="-60" kern="0" dirty="0">
                <a:solidFill>
                  <a:srgbClr val="FFFFFF"/>
                </a:solidFill>
                <a:latin typeface="Manrope" pitchFamily="34" charset="0"/>
                <a:ea typeface="Manrope" pitchFamily="34" charset="-122"/>
                <a:cs typeface="Manrope" pitchFamily="34" charset="-120"/>
              </a:rPr>
              <a:t>Data Science Capstone Project</a:t>
            </a:r>
            <a:endParaRPr lang="en-US" sz="3000" dirty="0"/>
          </a:p>
        </p:txBody>
      </p:sp>
      <p:sp>
        <p:nvSpPr>
          <p:cNvPr id="5" name="Text 1"/>
          <p:cNvSpPr/>
          <p:nvPr/>
        </p:nvSpPr>
        <p:spPr>
          <a:xfrm>
            <a:off x="476250" y="476250"/>
            <a:ext cx="4532590" cy="166688"/>
          </a:xfrm>
          <a:prstGeom prst="rect">
            <a:avLst/>
          </a:prstGeom>
          <a:noFill/>
          <a:ln/>
        </p:spPr>
        <p:txBody>
          <a:bodyPr wrap="square" lIns="0" tIns="0" rIns="0" bIns="0" rtlCol="0" anchor="t"/>
          <a:lstStyle/>
          <a:p>
            <a:pPr algn="l">
              <a:lnSpc>
                <a:spcPts val="1313"/>
              </a:lnSpc>
            </a:pPr>
            <a:r>
              <a:rPr lang="en-US" sz="1100" b="0" spc="12" kern="0" dirty="0">
                <a:solidFill>
                  <a:srgbClr val="FFFFFF"/>
                </a:solidFill>
                <a:latin typeface="Manrope" pitchFamily="34" charset="0"/>
                <a:ea typeface="Manrope" pitchFamily="34" charset="-122"/>
                <a:cs typeface="Manrope" pitchFamily="34" charset="-120"/>
              </a:rPr>
              <a:t>Mohamed Emad Mohamed</a:t>
            </a:r>
            <a:endParaRPr lang="en-US" sz="1050" dirty="0"/>
          </a:p>
        </p:txBody>
      </p:sp>
      <p:sp>
        <p:nvSpPr>
          <p:cNvPr id="6" name="Text 2"/>
          <p:cNvSpPr/>
          <p:nvPr/>
        </p:nvSpPr>
        <p:spPr>
          <a:xfrm>
            <a:off x="476250" y="4506757"/>
            <a:ext cx="661392" cy="157162"/>
          </a:xfrm>
          <a:prstGeom prst="rect">
            <a:avLst/>
          </a:prstGeom>
          <a:noFill/>
          <a:ln/>
        </p:spPr>
        <p:txBody>
          <a:bodyPr wrap="none" lIns="0" tIns="0" rIns="0" bIns="0" rtlCol="0" anchor="b">
            <a:spAutoFit/>
          </a:bodyPr>
          <a:lstStyle/>
          <a:p>
            <a:pPr algn="l">
              <a:lnSpc>
                <a:spcPts val="1238"/>
              </a:lnSpc>
            </a:pPr>
            <a:r>
              <a:rPr lang="en-US" sz="800" b="0" spc="60" kern="0" dirty="0">
                <a:solidFill>
                  <a:srgbClr val="FFFFFF"/>
                </a:solidFill>
                <a:latin typeface="Manrope" pitchFamily="34" charset="0"/>
                <a:ea typeface="Manrope" pitchFamily="34" charset="-122"/>
                <a:cs typeface="Manrope" pitchFamily="34" charset="-120"/>
              </a:rPr>
              <a:t>August 2024</a:t>
            </a:r>
            <a:endParaRPr lang="en-US" sz="825" dirty="0"/>
          </a:p>
        </p:txBody>
      </p:sp>
      <p:sp>
        <p:nvSpPr>
          <p:cNvPr id="7" name="Text 3"/>
          <p:cNvSpPr/>
          <p:nvPr/>
        </p:nvSpPr>
        <p:spPr>
          <a:xfrm>
            <a:off x="3635930" y="4506757"/>
            <a:ext cx="1373029" cy="157162"/>
          </a:xfrm>
          <a:prstGeom prst="rect">
            <a:avLst/>
          </a:prstGeom>
          <a:noFill/>
          <a:ln/>
        </p:spPr>
        <p:txBody>
          <a:bodyPr wrap="none" lIns="0" tIns="0" rIns="0" bIns="0" rtlCol="0" anchor="b">
            <a:spAutoFit/>
          </a:bodyPr>
          <a:lstStyle/>
          <a:p>
            <a:pPr algn="r">
              <a:lnSpc>
                <a:spcPts val="1238"/>
              </a:lnSpc>
            </a:pPr>
            <a:r>
              <a:rPr lang="en-US" sz="800" b="0" spc="60" kern="0" dirty="0">
                <a:solidFill>
                  <a:srgbClr val="FFFFFF"/>
                </a:solidFill>
                <a:latin typeface="Manrope" pitchFamily="34" charset="0"/>
                <a:ea typeface="Manrope" pitchFamily="34" charset="-122"/>
                <a:cs typeface="Manrope" pitchFamily="34" charset="-120"/>
              </a:rPr>
              <a:t>emadeemad41@email.com</a:t>
            </a:r>
            <a:endParaRPr lang="en-US" sz="825" dirty="0"/>
          </a:p>
        </p:txBody>
      </p:sp>
      <p:pic>
        <p:nvPicPr>
          <p:cNvPr id="8" name="Image 1" descr="https://pitch-assets-ccb95893-de3f-4266-973c-20049231b248.s3.eu-west-1.amazonaws.com/try-pitch-pdf-export-logo.svg">
            <a:hlinkClick r:id="rId4" tooltip=""/>
          </p:cNvPr>
          <p:cNvPicPr>
            <a:picLocks noChangeAspect="1"/>
          </p:cNvPicPr>
          <p:nvPr/>
        </p:nvPicPr>
        <p:blipFill>
          <a:blip r:embed="rId2">
            <a:extLst>
              <a:ext uri="{96DAC541-7B7A-43D3-8B79-37D633B846F1}">
                <asvg:svgBlip xmlns:asvg="http://schemas.microsoft.com/office/drawing/2016/SVG/main" r:embed="rId3"/>
              </a:ext>
            </a:extLst>
          </a:blip>
          <a:srcRect l="0" r="0" t="0" b="0"/>
          <a:stretch/>
        </p:blipFill>
        <p:spPr>
          <a:xfrm>
            <a:off x="136595" y="4803153"/>
            <a:ext cx="515221" cy="22730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1370231"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EDA with SQL</a:t>
            </a:r>
            <a:endParaRPr lang="en-US" sz="1800" dirty="0"/>
          </a:p>
        </p:txBody>
      </p:sp>
      <p:sp>
        <p:nvSpPr>
          <p:cNvPr id="4" name="Text 1"/>
          <p:cNvSpPr/>
          <p:nvPr/>
        </p:nvSpPr>
        <p:spPr>
          <a:xfrm>
            <a:off x="476250" y="813435"/>
            <a:ext cx="7465755" cy="2200275"/>
          </a:xfrm>
          <a:prstGeom prst="rect">
            <a:avLst/>
          </a:prstGeom>
          <a:noFill/>
          <a:ln/>
        </p:spPr>
        <p:txBody>
          <a:bodyPr wrap="none" lIns="0" tIns="0" rIns="0" bIns="0" rtlCol="0" anchor="t">
            <a:spAutoFit/>
          </a:bodyPr>
          <a:lstStyle/>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Performed SQL queries:</a:t>
            </a:r>
            <a:endParaRPr lang="en-US" sz="1050" dirty="0"/>
          </a:p>
          <a:p>
            <a:pPr algn="just">
              <a:lnSpc>
                <a:spcPts val="1575"/>
              </a:lnSpc>
            </a:pP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Displaying the names of the unique launch sites in the space mission.</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Displaying 5 records where launch sites begin with the string ‘CCA'.</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Displaying the total payload mass carried by boosters launched by NASA (CRS).</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Displaying average payload mass carried by booster version F9 v1.1.</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Listing the date when the first successful landing outcome in ground pad was achieved.</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Listing the total number of successful and failure mission outcomes.</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Listing the names of the booster versions which have carried the maximum payload mass.</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Ranking the count of landing outcomes (such as Failure (drone ship) or Success (ground pad)) between the date</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2010-06-04 and 2017-03-20 in descending order.</a:t>
            </a:r>
            <a:endParaRPr lang="en-US" sz="1050" dirty="0"/>
          </a:p>
        </p:txBody>
      </p:sp>
      <p:pic>
        <p:nvPicPr>
          <p:cNvPr id="5" name="Image 0" descr="https://pitch-assets-ccb95893-de3f-4266-973c-20049231b248.s3.eu-west-1.amazonaws.com/1b2b087f-3c2d-485d-89f9-8c219f07e000?pitch-bytes=205095&amp;pitch-content-type=image%2Fpng">    </p:cNvPr>
          <p:cNvPicPr>
            <a:picLocks noChangeAspect="1"/>
          </p:cNvPicPr>
          <p:nvPr/>
        </p:nvPicPr>
        <p:blipFill>
          <a:blip r:embed="rId1"/>
          <a:srcRect l="0" r="0" t="0" b="2269"/>
          <a:stretch/>
        </p:blipFill>
        <p:spPr>
          <a:xfrm>
            <a:off x="1074803" y="3384273"/>
            <a:ext cx="6271398" cy="1283449"/>
          </a:xfrm>
          <a:prstGeom prst="rect">
            <a:avLst/>
          </a:prstGeom>
        </p:spPr>
      </p:pic>
      <p:pic>
        <p:nvPicPr>
          <p:cNvPr id="6" name="Image 1" descr="https://pitch-assets-ccb95893-de3f-4266-973c-20049231b248.s3.eu-west-1.amazonaws.com/try-pitch-pdf-export-logo.svg">
            <a:hlinkClick r:id="rId4" tooltip=""/>
          </p:cNvPr>
          <p:cNvPicPr>
            <a:picLocks noChangeAspect="1"/>
          </p:cNvPicPr>
          <p:nvPr/>
        </p:nvPicPr>
        <p:blipFill>
          <a:blip r:embed="rId2">
            <a:extLst>
              <a:ext uri="{96DAC541-7B7A-43D3-8B79-37D633B846F1}">
                <asvg:svgBlip xmlns:asvg="http://schemas.microsoft.com/office/drawing/2016/SVG/main" r:embed="rId3"/>
              </a:ext>
            </a:extLst>
          </a:blip>
          <a:srcRect l="0" r="0" t="0" b="0"/>
          <a:stretch/>
        </p:blipFill>
        <p:spPr>
          <a:xfrm>
            <a:off x="136595" y="4803153"/>
            <a:ext cx="515221" cy="22730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3657540"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Build an interactive map with Folium</a:t>
            </a:r>
            <a:endParaRPr lang="en-US" sz="1800" dirty="0"/>
          </a:p>
        </p:txBody>
      </p:sp>
      <p:sp>
        <p:nvSpPr>
          <p:cNvPr id="4" name="Text 1"/>
          <p:cNvSpPr/>
          <p:nvPr/>
        </p:nvSpPr>
        <p:spPr>
          <a:xfrm>
            <a:off x="476250" y="851866"/>
            <a:ext cx="1785283"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Markers of all Launch Sites:</a:t>
            </a:r>
            <a:endParaRPr lang="en-US" sz="1050" dirty="0"/>
          </a:p>
        </p:txBody>
      </p:sp>
      <p:sp>
        <p:nvSpPr>
          <p:cNvPr id="5" name="Text 2"/>
          <p:cNvSpPr/>
          <p:nvPr/>
        </p:nvSpPr>
        <p:spPr>
          <a:xfrm>
            <a:off x="476250" y="1203246"/>
            <a:ext cx="4515564" cy="1400175"/>
          </a:xfrm>
          <a:prstGeom prst="rect">
            <a:avLst/>
          </a:prstGeom>
          <a:noFill/>
          <a:ln/>
        </p:spPr>
        <p:txBody>
          <a:bodyPr wrap="square" lIns="0" tIns="0" rIns="0" bIns="0" rtlCol="0" anchor="t"/>
          <a:lstStyle/>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Added Marker with Circle, Popup Label and Text Label of NASA Johnson Space Center using its latitude and longitude coordinates as a start location.</a:t>
            </a:r>
            <a:endParaRPr lang="en-US" sz="1050" dirty="0"/>
          </a:p>
          <a:p>
            <a:pPr algn="just">
              <a:lnSpc>
                <a:spcPts val="1575"/>
              </a:lnSpc>
            </a:pP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Added Markers with Circle, Popup Label and Text Label of all Launch Sites using their latitude and longitude coordinates to show their geographical locations and proximity to Equator and coasts.</a:t>
            </a:r>
            <a:endParaRPr lang="en-US" sz="1050" dirty="0"/>
          </a:p>
        </p:txBody>
      </p:sp>
      <p:sp>
        <p:nvSpPr>
          <p:cNvPr id="6" name="Text 3"/>
          <p:cNvSpPr/>
          <p:nvPr/>
        </p:nvSpPr>
        <p:spPr>
          <a:xfrm>
            <a:off x="430133" y="3378437"/>
            <a:ext cx="4144744"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Coloured Markers of the launch outcomes for each Launch Site:</a:t>
            </a:r>
            <a:endParaRPr lang="en-US" sz="1050" dirty="0"/>
          </a:p>
        </p:txBody>
      </p:sp>
      <p:sp>
        <p:nvSpPr>
          <p:cNvPr id="7" name="Text 4"/>
          <p:cNvSpPr/>
          <p:nvPr/>
        </p:nvSpPr>
        <p:spPr>
          <a:xfrm>
            <a:off x="476250" y="3578278"/>
            <a:ext cx="4098608" cy="600075"/>
          </a:xfrm>
          <a:prstGeom prst="rect">
            <a:avLst/>
          </a:prstGeom>
          <a:noFill/>
          <a:ln/>
        </p:spPr>
        <p:txBody>
          <a:bodyPr wrap="square" lIns="0" tIns="0" rIns="0" bIns="0" rtlCol="0" anchor="t"/>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Added coloured Markers of success (Green) and failed (Red) launches using Marker Cluster to identify which launch sites have relatively high success rates.</a:t>
            </a:r>
            <a:endParaRPr lang="en-US" sz="1050" dirty="0"/>
          </a:p>
        </p:txBody>
      </p:sp>
      <p:pic>
        <p:nvPicPr>
          <p:cNvPr id="8" name="Image 0" descr="https://pitch-assets-ccb95893-de3f-4266-973c-20049231b248.s3.eu-west-1.amazonaws.com/d5223f5b-b4cb-46e1-9eb7-bccc42cb2e9d?pitch-bytes=881434&amp;pitch-content-type=image%2Fpng">    </p:cNvPr>
          <p:cNvPicPr>
            <a:picLocks noChangeAspect="1"/>
          </p:cNvPicPr>
          <p:nvPr/>
        </p:nvPicPr>
        <p:blipFill>
          <a:blip r:embed="rId1"/>
          <a:srcRect l="0" r="0" t="0" b="0"/>
          <a:stretch/>
        </p:blipFill>
        <p:spPr>
          <a:xfrm>
            <a:off x="5512920" y="1044175"/>
            <a:ext cx="3155967" cy="2656195"/>
          </a:xfrm>
          <a:prstGeom prst="rect">
            <a:avLst/>
          </a:prstGeom>
        </p:spPr>
      </p:pic>
      <p:pic>
        <p:nvPicPr>
          <p:cNvPr id="9" name="Image 1" descr="https://pitch-assets-ccb95893-de3f-4266-973c-20049231b248.s3.eu-west-1.amazonaws.com/try-pitch-pdf-export-logo.svg">
            <a:hlinkClick r:id="rId4" tooltip=""/>
          </p:cNvPr>
          <p:cNvPicPr>
            <a:picLocks noChangeAspect="1"/>
          </p:cNvPicPr>
          <p:nvPr/>
        </p:nvPicPr>
        <p:blipFill>
          <a:blip r:embed="rId2">
            <a:extLst>
              <a:ext uri="{96DAC541-7B7A-43D3-8B79-37D633B846F1}">
                <asvg:svgBlip xmlns:asvg="http://schemas.microsoft.com/office/drawing/2016/SVG/main" r:embed="rId3"/>
              </a:ext>
            </a:extLst>
          </a:blip>
          <a:srcRect l="0" r="0" t="0" b="0"/>
          <a:stretch/>
        </p:blipFill>
        <p:spPr>
          <a:xfrm>
            <a:off x="136595" y="4803153"/>
            <a:ext cx="515221" cy="22730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3540383"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Build a Dashboard with Plotly Dash</a:t>
            </a:r>
            <a:endParaRPr lang="en-US" sz="1800" dirty="0"/>
          </a:p>
        </p:txBody>
      </p:sp>
      <p:sp>
        <p:nvSpPr>
          <p:cNvPr id="4" name="Text 1"/>
          <p:cNvSpPr/>
          <p:nvPr/>
        </p:nvSpPr>
        <p:spPr>
          <a:xfrm>
            <a:off x="476250" y="813435"/>
            <a:ext cx="1851481"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Launch Sites Dropdown List:</a:t>
            </a:r>
            <a:endParaRPr lang="en-US" sz="1050" dirty="0"/>
          </a:p>
        </p:txBody>
      </p:sp>
      <p:sp>
        <p:nvSpPr>
          <p:cNvPr id="5" name="Text 2"/>
          <p:cNvSpPr/>
          <p:nvPr/>
        </p:nvSpPr>
        <p:spPr>
          <a:xfrm>
            <a:off x="476250" y="1011092"/>
            <a:ext cx="3664982"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Added a dropdown list to enable Launch Site selection.</a:t>
            </a:r>
            <a:endParaRPr lang="en-US" sz="1050" dirty="0"/>
          </a:p>
        </p:txBody>
      </p:sp>
      <p:sp>
        <p:nvSpPr>
          <p:cNvPr id="6" name="Text 3"/>
          <p:cNvSpPr/>
          <p:nvPr/>
        </p:nvSpPr>
        <p:spPr>
          <a:xfrm>
            <a:off x="476250" y="1600744"/>
            <a:ext cx="3977819"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Pie Chart showing Success Launches (All Sites/Certain Site):</a:t>
            </a:r>
            <a:endParaRPr lang="en-US" sz="1050" dirty="0"/>
          </a:p>
        </p:txBody>
      </p:sp>
      <p:sp>
        <p:nvSpPr>
          <p:cNvPr id="7" name="Text 4"/>
          <p:cNvSpPr/>
          <p:nvPr/>
        </p:nvSpPr>
        <p:spPr>
          <a:xfrm>
            <a:off x="476250" y="1800585"/>
            <a:ext cx="5446276" cy="400050"/>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Added a pie chart to show the total successful launches count for all sites and the</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Success vs. Failed counts for the site, if a specific Launch Site was selected.</a:t>
            </a:r>
            <a:endParaRPr lang="en-US" sz="1050" dirty="0"/>
          </a:p>
        </p:txBody>
      </p:sp>
      <p:sp>
        <p:nvSpPr>
          <p:cNvPr id="8" name="Text 5"/>
          <p:cNvSpPr/>
          <p:nvPr/>
        </p:nvSpPr>
        <p:spPr>
          <a:xfrm>
            <a:off x="476250" y="2532957"/>
            <a:ext cx="1946731"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Slider of Payload Mass Range:</a:t>
            </a:r>
            <a:endParaRPr lang="en-US" sz="1050" dirty="0"/>
          </a:p>
        </p:txBody>
      </p:sp>
      <p:sp>
        <p:nvSpPr>
          <p:cNvPr id="9" name="Text 6"/>
          <p:cNvSpPr/>
          <p:nvPr/>
        </p:nvSpPr>
        <p:spPr>
          <a:xfrm>
            <a:off x="476250" y="2732797"/>
            <a:ext cx="2611874"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Added a slider to select Payload range.</a:t>
            </a:r>
            <a:endParaRPr lang="en-US" sz="1050" dirty="0"/>
          </a:p>
        </p:txBody>
      </p:sp>
      <p:sp>
        <p:nvSpPr>
          <p:cNvPr id="10" name="Text 7"/>
          <p:cNvSpPr/>
          <p:nvPr/>
        </p:nvSpPr>
        <p:spPr>
          <a:xfrm>
            <a:off x="476250" y="3124793"/>
            <a:ext cx="5364182"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Scatter Chart of Payload Mass vs. Success Rate for the different Booster Versions:</a:t>
            </a:r>
            <a:endParaRPr lang="en-US" sz="1050" dirty="0"/>
          </a:p>
        </p:txBody>
      </p:sp>
      <p:sp>
        <p:nvSpPr>
          <p:cNvPr id="11" name="Text 8"/>
          <p:cNvSpPr/>
          <p:nvPr/>
        </p:nvSpPr>
        <p:spPr>
          <a:xfrm>
            <a:off x="476250" y="3324634"/>
            <a:ext cx="5617488"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Added a scatter chart to show the correlation between Payload and Launch Success.</a:t>
            </a:r>
            <a:endParaRPr lang="en-US" sz="1050" dirty="0"/>
          </a:p>
        </p:txBody>
      </p:sp>
      <p:pic>
        <p:nvPicPr>
          <p:cNvPr id="12" name="Image 0" descr="https://pitch-assets-ccb95893-de3f-4266-973c-20049231b248.s3.eu-west-1.amazonaws.com/8b93f2e8-42b2-4ed8-91e0-9237f474def5?pitch-bytes=31747&amp;pitch-content-type=image%2Fpng">    </p:cNvPr>
          <p:cNvPicPr>
            <a:picLocks noChangeAspect="1"/>
          </p:cNvPicPr>
          <p:nvPr/>
        </p:nvPicPr>
        <p:blipFill>
          <a:blip r:embed="rId1"/>
          <a:srcRect l="0" r="0" t="0" b="0"/>
          <a:stretch/>
        </p:blipFill>
        <p:spPr>
          <a:xfrm>
            <a:off x="2099299" y="3525667"/>
            <a:ext cx="4939455" cy="1560923"/>
          </a:xfrm>
          <a:prstGeom prst="rect">
            <a:avLst/>
          </a:prstGeom>
        </p:spPr>
      </p:pic>
      <p:pic>
        <p:nvPicPr>
          <p:cNvPr id="13" name="Image 1" descr="https://pitch-assets-ccb95893-de3f-4266-973c-20049231b248.s3.eu-west-1.amazonaws.com/try-pitch-pdf-export-logo.svg">
            <a:hlinkClick r:id="rId4" tooltip=""/>
          </p:cNvPr>
          <p:cNvPicPr>
            <a:picLocks noChangeAspect="1"/>
          </p:cNvPicPr>
          <p:nvPr/>
        </p:nvPicPr>
        <p:blipFill>
          <a:blip r:embed="rId2">
            <a:extLst>
              <a:ext uri="{96DAC541-7B7A-43D3-8B79-37D633B846F1}">
                <asvg:svgBlip xmlns:asvg="http://schemas.microsoft.com/office/drawing/2016/SVG/main" r:embed="rId3"/>
              </a:ext>
            </a:extLst>
          </a:blip>
          <a:srcRect l="0" r="0" t="0" b="0"/>
          <a:stretch/>
        </p:blipFill>
        <p:spPr>
          <a:xfrm>
            <a:off x="136595" y="4803153"/>
            <a:ext cx="515221" cy="22730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3550384"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Predictive analysis (Classification)</a:t>
            </a:r>
            <a:endParaRPr lang="en-US" sz="1800" dirty="0"/>
          </a:p>
        </p:txBody>
      </p:sp>
      <p:sp>
        <p:nvSpPr>
          <p:cNvPr id="4" name="Text 1"/>
          <p:cNvSpPr/>
          <p:nvPr/>
        </p:nvSpPr>
        <p:spPr>
          <a:xfrm>
            <a:off x="476250" y="813435"/>
            <a:ext cx="3786604"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Creating a NumPy array from the column “Class” in data.</a:t>
            </a:r>
            <a:endParaRPr lang="en-US" sz="1050" dirty="0"/>
          </a:p>
        </p:txBody>
      </p:sp>
      <p:sp>
        <p:nvSpPr>
          <p:cNvPr id="5" name="Text 2"/>
          <p:cNvSpPr/>
          <p:nvPr/>
        </p:nvSpPr>
        <p:spPr>
          <a:xfrm>
            <a:off x="476250" y="1064895"/>
            <a:ext cx="5121413"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Standardizing the data with StandardScaler, then fitting and transforming it.</a:t>
            </a:r>
            <a:endParaRPr lang="en-US" sz="1050" dirty="0"/>
          </a:p>
        </p:txBody>
      </p:sp>
      <p:sp>
        <p:nvSpPr>
          <p:cNvPr id="6" name="Text 3"/>
          <p:cNvSpPr/>
          <p:nvPr/>
        </p:nvSpPr>
        <p:spPr>
          <a:xfrm>
            <a:off x="476250" y="1316355"/>
            <a:ext cx="5228094"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Splitting the data into training and testing sets with train_test_split function.</a:t>
            </a:r>
            <a:endParaRPr lang="en-US" sz="1050" dirty="0"/>
          </a:p>
        </p:txBody>
      </p:sp>
      <p:sp>
        <p:nvSpPr>
          <p:cNvPr id="7" name="Text 4"/>
          <p:cNvSpPr/>
          <p:nvPr/>
        </p:nvSpPr>
        <p:spPr>
          <a:xfrm>
            <a:off x="476250" y="1567815"/>
            <a:ext cx="4889897"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Creating a GridSearchCV object with cv = 10 to find the best parameters.</a:t>
            </a:r>
            <a:endParaRPr lang="en-US" sz="1050" dirty="0"/>
          </a:p>
        </p:txBody>
      </p:sp>
      <p:sp>
        <p:nvSpPr>
          <p:cNvPr id="8" name="Text 5"/>
          <p:cNvSpPr/>
          <p:nvPr/>
        </p:nvSpPr>
        <p:spPr>
          <a:xfrm>
            <a:off x="476250" y="1819275"/>
            <a:ext cx="4855964"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Applying GridSearchCV on LogReg, SVM, Decision Tree, and KNN models.</a:t>
            </a:r>
            <a:endParaRPr lang="en-US" sz="1050" dirty="0"/>
          </a:p>
        </p:txBody>
      </p:sp>
      <p:sp>
        <p:nvSpPr>
          <p:cNvPr id="9" name="Text 6"/>
          <p:cNvSpPr/>
          <p:nvPr/>
        </p:nvSpPr>
        <p:spPr>
          <a:xfrm>
            <a:off x="476250" y="2070735"/>
            <a:ext cx="5544859"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Calculating the accuracy on the test data using the method .score() for all models.</a:t>
            </a:r>
            <a:endParaRPr lang="en-US" sz="1050" dirty="0"/>
          </a:p>
        </p:txBody>
      </p:sp>
      <p:sp>
        <p:nvSpPr>
          <p:cNvPr id="10" name="Text 7"/>
          <p:cNvSpPr/>
          <p:nvPr/>
        </p:nvSpPr>
        <p:spPr>
          <a:xfrm>
            <a:off x="476250" y="2322195"/>
            <a:ext cx="3145215"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Examining the confusion matrix for all models.</a:t>
            </a:r>
            <a:endParaRPr lang="en-US" sz="1050" dirty="0"/>
          </a:p>
        </p:txBody>
      </p:sp>
      <p:sp>
        <p:nvSpPr>
          <p:cNvPr id="11" name="Text 8"/>
          <p:cNvSpPr/>
          <p:nvPr/>
        </p:nvSpPr>
        <p:spPr>
          <a:xfrm>
            <a:off x="476250" y="2573655"/>
            <a:ext cx="5976818"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Finding the method performs best by examining the Jaccard_score and F1_score metrics.</a:t>
            </a:r>
            <a:endParaRPr lang="en-US" sz="1050" dirty="0"/>
          </a:p>
        </p:txBody>
      </p:sp>
      <p:pic>
        <p:nvPicPr>
          <p:cNvPr id="12" name="Image 0" descr="https://pitch-assets-ccb95893-de3f-4266-973c-20049231b248.s3.eu-west-1.amazonaws.com/f1ec27fc-cff2-4d61-8ae6-b7a3dc76cd8a?pitch-bytes=83783&amp;pitch-content-type=image%2Fpng">    </p:cNvPr>
          <p:cNvPicPr>
            <a:picLocks noChangeAspect="1"/>
          </p:cNvPicPr>
          <p:nvPr/>
        </p:nvPicPr>
        <p:blipFill>
          <a:blip r:embed="rId1"/>
          <a:srcRect l="0" r="0" t="0" b="0"/>
          <a:stretch/>
        </p:blipFill>
        <p:spPr>
          <a:xfrm>
            <a:off x="1013808" y="3607399"/>
            <a:ext cx="2468323" cy="759984"/>
          </a:xfrm>
          <a:prstGeom prst="rect">
            <a:avLst/>
          </a:prstGeom>
        </p:spPr>
      </p:pic>
      <p:sp>
        <p:nvSpPr>
          <p:cNvPr id="13" name="Text 9"/>
          <p:cNvSpPr/>
          <p:nvPr/>
        </p:nvSpPr>
        <p:spPr>
          <a:xfrm>
            <a:off x="1068086" y="3286286"/>
            <a:ext cx="2363629"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Scores and Accuracy of the Test Set</a:t>
            </a:r>
            <a:endParaRPr lang="en-US" sz="1050" dirty="0"/>
          </a:p>
        </p:txBody>
      </p:sp>
      <p:pic>
        <p:nvPicPr>
          <p:cNvPr id="14" name="Image 1" descr="https://pitch-assets-ccb95893-de3f-4266-973c-20049231b248.s3.eu-west-1.amazonaws.com/fb8ff8d2-fc07-48b3-87e7-6f731959ba9f?pitch-bytes=84473&amp;pitch-content-type=image%2Fpng">    </p:cNvPr>
          <p:cNvPicPr>
            <a:picLocks noChangeAspect="1"/>
          </p:cNvPicPr>
          <p:nvPr/>
        </p:nvPicPr>
        <p:blipFill>
          <a:blip r:embed="rId2"/>
          <a:srcRect l="0" r="0" t="0" b="0"/>
          <a:stretch/>
        </p:blipFill>
        <p:spPr>
          <a:xfrm>
            <a:off x="5151317" y="3607399"/>
            <a:ext cx="2447405" cy="759984"/>
          </a:xfrm>
          <a:prstGeom prst="rect">
            <a:avLst/>
          </a:prstGeom>
        </p:spPr>
      </p:pic>
      <p:sp>
        <p:nvSpPr>
          <p:cNvPr id="15" name="Text 10"/>
          <p:cNvSpPr/>
          <p:nvPr/>
        </p:nvSpPr>
        <p:spPr>
          <a:xfrm>
            <a:off x="4972669" y="3286286"/>
            <a:ext cx="2803743"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Scores and Accuracy of the Entire Data Set</a:t>
            </a:r>
            <a:endParaRPr lang="en-US" sz="1050" dirty="0"/>
          </a:p>
        </p:txBody>
      </p:sp>
      <p:pic>
        <p:nvPicPr>
          <p:cNvPr id="16" name="Image 2" descr="https://pitch-assets-ccb95893-de3f-4266-973c-20049231b248.s3.eu-west-1.amazonaws.com/try-pitch-pdf-export-logo.svg">
            <a:hlinkClick r:id="rId5" tooltip=""/>
          </p:cNvPr>
          <p:cNvPicPr>
            <a:picLocks noChangeAspect="1"/>
          </p:cNvPicPr>
          <p:nvPr/>
        </p:nvPicPr>
        <p:blipFill>
          <a:blip r:embed="rId3">
            <a:extLst>
              <a:ext uri="{96DAC541-7B7A-43D3-8B79-37D633B846F1}">
                <asvg:svgBlip xmlns:asvg="http://schemas.microsoft.com/office/drawing/2016/SVG/main" r:embed="rId4"/>
              </a:ext>
            </a:extLst>
          </a:blip>
          <a:srcRect l="0" r="0" t="0" b="0"/>
          <a:stretch/>
        </p:blipFill>
        <p:spPr>
          <a:xfrm>
            <a:off x="136595" y="4803153"/>
            <a:ext cx="515221" cy="22730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3681390" y="1244869"/>
            <a:ext cx="1775460"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Confusion Matrix</a:t>
            </a:r>
            <a:endParaRPr lang="en-US" sz="1800" dirty="0"/>
          </a:p>
        </p:txBody>
      </p:sp>
      <p:pic>
        <p:nvPicPr>
          <p:cNvPr id="4" name="Image 0" descr="https://pitch-assets-ccb95893-de3f-4266-973c-20049231b248.s3.eu-west-1.amazonaws.com/fa0c00f6-e9d6-415a-b035-b1a66716a467?pitch-bytes=145747&amp;pitch-content-type=image%2Fpng">    </p:cNvPr>
          <p:cNvPicPr>
            <a:picLocks noChangeAspect="1"/>
          </p:cNvPicPr>
          <p:nvPr/>
        </p:nvPicPr>
        <p:blipFill>
          <a:blip r:embed="rId1"/>
          <a:srcRect l="0" r="0" t="0" b="0"/>
          <a:stretch/>
        </p:blipFill>
        <p:spPr>
          <a:xfrm>
            <a:off x="3227057" y="1888928"/>
            <a:ext cx="2689887" cy="2057400"/>
          </a:xfrm>
          <a:prstGeom prst="rect">
            <a:avLst/>
          </a:prstGeom>
        </p:spPr>
      </p:pic>
      <p:pic>
        <p:nvPicPr>
          <p:cNvPr id="5" name="Image 1" descr="https://pitch-assets-ccb95893-de3f-4266-973c-20049231b248.s3.eu-west-1.amazonaws.com/try-pitch-pdf-export-logo.svg">
            <a:hlinkClick r:id="rId4" tooltip=""/>
          </p:cNvPr>
          <p:cNvPicPr>
            <a:picLocks noChangeAspect="1"/>
          </p:cNvPicPr>
          <p:nvPr/>
        </p:nvPicPr>
        <p:blipFill>
          <a:blip r:embed="rId2">
            <a:extLst>
              <a:ext uri="{96DAC541-7B7A-43D3-8B79-37D633B846F1}">
                <asvg:svgBlip xmlns:asvg="http://schemas.microsoft.com/office/drawing/2016/SVG/main" r:embed="rId3"/>
              </a:ext>
            </a:extLst>
          </a:blip>
          <a:srcRect l="0" r="0" t="0" b="0"/>
          <a:stretch/>
        </p:blipFill>
        <p:spPr>
          <a:xfrm>
            <a:off x="136595" y="4803153"/>
            <a:ext cx="515221" cy="22730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1167765"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Conclusion</a:t>
            </a:r>
            <a:endParaRPr lang="en-US" sz="1800" dirty="0"/>
          </a:p>
        </p:txBody>
      </p:sp>
      <p:sp>
        <p:nvSpPr>
          <p:cNvPr id="4" name="Text 1"/>
          <p:cNvSpPr/>
          <p:nvPr/>
        </p:nvSpPr>
        <p:spPr>
          <a:xfrm>
            <a:off x="476250" y="1243861"/>
            <a:ext cx="3968294" cy="2800350"/>
          </a:xfrm>
          <a:prstGeom prst="rect">
            <a:avLst/>
          </a:prstGeom>
          <a:noFill/>
          <a:ln/>
        </p:spPr>
        <p:txBody>
          <a:bodyPr wrap="square" lIns="0" tIns="0" rIns="0" bIns="0" rtlCol="0" anchor="t"/>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Decision Tree Model is the best algorithm for this dataset.</a:t>
            </a:r>
            <a:endParaRPr lang="en-US" sz="1050" dirty="0"/>
          </a:p>
          <a:p>
            <a:pPr algn="l">
              <a:lnSpc>
                <a:spcPts val="1575"/>
              </a:lnSpc>
            </a:pP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Launches with a low payload mass show better results</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than launches with a larger payload mass.</a:t>
            </a:r>
            <a:endParaRPr lang="en-US" sz="1050" dirty="0"/>
          </a:p>
          <a:p>
            <a:pPr algn="l">
              <a:lnSpc>
                <a:spcPts val="1575"/>
              </a:lnSpc>
            </a:pP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Most of launch sites are in proximity to the Equator line</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and all the sites are in very close proximity to the coast.</a:t>
            </a:r>
            <a:endParaRPr lang="en-US" sz="1050" dirty="0"/>
          </a:p>
          <a:p>
            <a:pPr algn="l">
              <a:lnSpc>
                <a:spcPts val="1575"/>
              </a:lnSpc>
            </a:pP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The success rate of launches increases over the years.</a:t>
            </a:r>
            <a:endParaRPr lang="en-US" sz="1050" dirty="0"/>
          </a:p>
          <a:p>
            <a:pPr algn="l">
              <a:lnSpc>
                <a:spcPts val="1575"/>
              </a:lnSpc>
            </a:pP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KSC LC-39A has the highest success rate of the launches</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from all the sites.</a:t>
            </a:r>
            <a:endParaRPr lang="en-US" sz="1050" dirty="0"/>
          </a:p>
          <a:p>
            <a:pPr algn="l">
              <a:lnSpc>
                <a:spcPts val="1575"/>
              </a:lnSpc>
            </a:pP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Orbits ES-L1, GEO, HEO and SSO have 100% success rate.</a:t>
            </a:r>
            <a:endParaRPr lang="en-US" sz="1050" dirty="0"/>
          </a:p>
        </p:txBody>
      </p:sp>
      <p:pic>
        <p:nvPicPr>
          <p:cNvPr id="5" name="Image 0" descr="https://pitch-assets-ccb95893-de3f-4266-973c-20049231b248.s3.eu-west-1.amazonaws.com/try-pitch-pdf-export-logo.svg">
            <a:hlinkClick r:id="rId3" tooltip=""/>
          </p:cNvPr>
          <p:cNvPicPr>
            <a:picLocks noChangeAspect="1"/>
          </p:cNvPicPr>
          <p:nvPr/>
        </p:nvPicPr>
        <p:blipFill>
          <a:blip r:embed="rId1">
            <a:extLst>
              <a:ext uri="{96DAC541-7B7A-43D3-8B79-37D633B846F1}">
                <asvg:svgBlip xmlns:asvg="http://schemas.microsoft.com/office/drawing/2016/SVG/main" r:embed="rId2"/>
              </a:ext>
            </a:extLst>
          </a:blip>
          <a:srcRect l="0" r="0" t="0" b="0"/>
          <a:stretch/>
        </p:blipFill>
        <p:spPr>
          <a:xfrm>
            <a:off x="136595" y="4803153"/>
            <a:ext cx="515221" cy="22730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2937391" cy="685800"/>
          </a:xfrm>
          <a:prstGeom prst="rect">
            <a:avLst/>
          </a:prstGeom>
          <a:noFill/>
          <a:ln/>
        </p:spPr>
        <p:txBody>
          <a:bodyPr wrap="none" lIns="0" tIns="0" rIns="0" bIns="0" rtlCol="0" anchor="t">
            <a:spAutoFit/>
          </a:bodyPr>
          <a:lstStyle/>
          <a:p>
            <a:pPr algn="l">
              <a:lnSpc>
                <a:spcPts val="5400"/>
              </a:lnSpc>
            </a:pPr>
            <a:r>
              <a:rPr lang="en-US" sz="6000" b="0" spc="-60" kern="0" dirty="0">
                <a:solidFill>
                  <a:srgbClr val="FFFFFF"/>
                </a:solidFill>
                <a:latin typeface="Manrope" pitchFamily="34" charset="0"/>
                <a:ea typeface="Manrope" pitchFamily="34" charset="-122"/>
                <a:cs typeface="Manrope" pitchFamily="34" charset="-120"/>
              </a:rPr>
              <a:t>Appendix</a:t>
            </a:r>
            <a:endParaRPr lang="en-US" sz="6000" dirty="0"/>
          </a:p>
        </p:txBody>
      </p:sp>
      <p:sp>
        <p:nvSpPr>
          <p:cNvPr id="4" name="Text 1"/>
          <p:cNvSpPr/>
          <p:nvPr/>
        </p:nvSpPr>
        <p:spPr>
          <a:xfrm>
            <a:off x="1352476" y="1366840"/>
            <a:ext cx="6439019" cy="3429000"/>
          </a:xfrm>
          <a:prstGeom prst="rect">
            <a:avLst/>
          </a:prstGeom>
          <a:noFill/>
          <a:ln/>
        </p:spPr>
        <p:txBody>
          <a:bodyPr wrap="square" lIns="0" tIns="0" rIns="0" bIns="0" rtlCol="0" anchor="t"/>
          <a:lstStyle/>
          <a:p>
            <a:pPr algn="ctr">
              <a:lnSpc>
                <a:spcPts val="6750"/>
              </a:lnSpc>
            </a:pPr>
            <a:r>
              <a:rPr lang="en-US" sz="4500" b="0" spc="48" kern="0" dirty="0">
                <a:solidFill>
                  <a:srgbClr val="FFFFFF"/>
                </a:solidFill>
                <a:latin typeface="Manrope" pitchFamily="34" charset="0"/>
                <a:ea typeface="Manrope" pitchFamily="34" charset="-122"/>
                <a:cs typeface="Manrope" pitchFamily="34" charset="-120"/>
              </a:rPr>
              <a:t>Special Thanks to: Instructors</a:t>
            </a:r>
            <a:endParaRPr lang="en-US" sz="4500" dirty="0"/>
          </a:p>
          <a:p>
            <a:pPr algn="ctr">
              <a:lnSpc>
                <a:spcPts val="6750"/>
              </a:lnSpc>
            </a:pPr>
            <a:r>
              <a:rPr lang="en-US" sz="4500" b="0" spc="48" kern="0" dirty="0">
                <a:solidFill>
                  <a:srgbClr val="FFFFFF"/>
                </a:solidFill>
                <a:latin typeface="Manrope" pitchFamily="34" charset="0"/>
                <a:ea typeface="Manrope" pitchFamily="34" charset="-122"/>
                <a:cs typeface="Manrope" pitchFamily="34" charset="-120"/>
              </a:rPr>
              <a:t>Coursera</a:t>
            </a:r>
            <a:endParaRPr lang="en-US" sz="4500" dirty="0"/>
          </a:p>
          <a:p>
            <a:pPr algn="ctr">
              <a:lnSpc>
                <a:spcPts val="6750"/>
              </a:lnSpc>
            </a:pPr>
            <a:r>
              <a:rPr lang="en-US" sz="4500" b="0" spc="48" kern="0" dirty="0">
                <a:solidFill>
                  <a:srgbClr val="FFFFFF"/>
                </a:solidFill>
                <a:latin typeface="Manrope" pitchFamily="34" charset="0"/>
                <a:ea typeface="Manrope" pitchFamily="34" charset="-122"/>
                <a:cs typeface="Manrope" pitchFamily="34" charset="-120"/>
              </a:rPr>
              <a:t>IBM</a:t>
            </a:r>
            <a:endParaRPr lang="en-US" sz="4500" dirty="0"/>
          </a:p>
        </p:txBody>
      </p:sp>
      <p:pic>
        <p:nvPicPr>
          <p:cNvPr id="5" name="Image 0" descr="https://pitch-assets-ccb95893-de3f-4266-973c-20049231b248.s3.eu-west-1.amazonaws.com/try-pitch-pdf-export-logo.svg">
            <a:hlinkClick r:id="rId3" tooltip=""/>
          </p:cNvPr>
          <p:cNvPicPr>
            <a:picLocks noChangeAspect="1"/>
          </p:cNvPicPr>
          <p:nvPr/>
        </p:nvPicPr>
        <p:blipFill>
          <a:blip r:embed="rId1">
            <a:extLst>
              <a:ext uri="{96DAC541-7B7A-43D3-8B79-37D633B846F1}">
                <asvg:svgBlip xmlns:asvg="http://schemas.microsoft.com/office/drawing/2016/SVG/main" r:embed="rId2"/>
              </a:ext>
            </a:extLst>
          </a:blip>
          <a:srcRect l="0" r="0" t="0" b="0"/>
          <a:stretch/>
        </p:blipFill>
        <p:spPr>
          <a:xfrm>
            <a:off x="136595" y="4803153"/>
            <a:ext cx="515221" cy="22730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0D0E13"/>
        </a:solidFill>
      </p:bgPr>
    </p:bg>
    <p:spTree>
      <p:nvGrpSpPr>
        <p:cNvPr id="1" name=""/>
        <p:cNvGrpSpPr/>
        <p:nvPr/>
      </p:nvGrpSpPr>
      <p:grpSpPr>
        <a:xfrm>
          <a:off x="0" y="0"/>
          <a:ext cx="0" cy="0"/>
          <a:chOff x="0" y="0"/>
          <a:chExt cx="0" cy="0"/>
        </a:xfrm>
      </p:grpSpPr>
      <p:pic>
        <p:nvPicPr>
          <p:cNvPr id="3" name="Image 0" descr="https://pitch-assets-ccb95893-de3f-4266-973c-20049231b248.s3.eu-west-1.amazonaws.com/e77ace16-0c5d-4c12-bf3a-c8e5ee38c03e?pitch-bytes=1023888&amp;pitch-content-type=image%2Fpng">    </p:cNvPr>
          <p:cNvPicPr>
            <a:picLocks noChangeAspect="1"/>
          </p:cNvPicPr>
          <p:nvPr/>
        </p:nvPicPr>
        <p:blipFill>
          <a:blip r:embed="rId1"/>
          <a:srcRect l="0" r="0" t="0" b="0"/>
          <a:stretch/>
        </p:blipFill>
        <p:spPr>
          <a:xfrm>
            <a:off x="0" y="0"/>
            <a:ext cx="9144000" cy="5143500"/>
          </a:xfrm>
          <a:prstGeom prst="rect">
            <a:avLst/>
          </a:prstGeom>
        </p:spPr>
      </p:pic>
      <p:pic>
        <p:nvPicPr>
          <p:cNvPr id="4" name="Image 1" descr="https://pitch-assets-ccb95893-de3f-4266-973c-20049231b248.s3.eu-west-1.amazonaws.com/2f9e2d8e-590b-4ba5-bf4d-045861e91daa?pitch-bytes=202963&amp;pitch-content-type=image%2Fpng">
            <a:hlinkClick r:id="rId3" tooltip=""/>
          </p:cNvPr>
          <p:cNvPicPr>
            <a:picLocks noChangeAspect="1"/>
          </p:cNvPicPr>
          <p:nvPr/>
        </p:nvPicPr>
        <p:blipFill>
          <a:blip r:embed="rId2"/>
          <a:srcRect l="0" r="0" t="0" b="0"/>
          <a:stretch/>
        </p:blipFill>
        <p:spPr>
          <a:xfrm>
            <a:off x="3144376" y="3373067"/>
            <a:ext cx="2856374" cy="457020"/>
          </a:xfrm>
          <a:prstGeom prst="rect">
            <a:avLst/>
          </a:prstGeom>
          <a:effectLst>
            <a:outerShdw sx="100000" sy="100000" kx="0" ky="0" algn="bl" rotWithShape="0" blurRad="152400" dist="50800" dir="3780000">
              <a:srgbClr val="000000">
                <a:alpha val="1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766703" cy="285750"/>
          </a:xfrm>
          <a:prstGeom prst="rect">
            <a:avLst/>
          </a:prstGeom>
          <a:noFill/>
          <a:ln/>
        </p:spPr>
        <p:txBody>
          <a:bodyPr wrap="none" lIns="0" tIns="0" rIns="0" bIns="0" rtlCol="0" anchor="t">
            <a:spAutoFit/>
          </a:bodyPr>
          <a:lstStyle/>
          <a:p>
            <a:pPr algn="l">
              <a:lnSpc>
                <a:spcPts val="2250"/>
              </a:lnSpc>
            </a:pPr>
            <a:r>
              <a:rPr lang="en-US" sz="1800" b="0" spc="12" kern="0" dirty="0">
                <a:solidFill>
                  <a:srgbClr val="FFFFFF"/>
                </a:solidFill>
                <a:latin typeface="Manrope" pitchFamily="34" charset="0"/>
                <a:ea typeface="Manrope" pitchFamily="34" charset="-122"/>
                <a:cs typeface="Manrope" pitchFamily="34" charset="-120"/>
              </a:rPr>
              <a:t>Outline</a:t>
            </a:r>
            <a:endParaRPr lang="en-US" sz="1800" dirty="0"/>
          </a:p>
        </p:txBody>
      </p:sp>
      <p:sp>
        <p:nvSpPr>
          <p:cNvPr id="4" name="Text 1"/>
          <p:cNvSpPr/>
          <p:nvPr/>
        </p:nvSpPr>
        <p:spPr>
          <a:xfrm>
            <a:off x="476250" y="1074765"/>
            <a:ext cx="2837200" cy="1543050"/>
          </a:xfrm>
          <a:prstGeom prst="rect">
            <a:avLst/>
          </a:prstGeom>
          <a:noFill/>
          <a:ln/>
        </p:spPr>
        <p:txBody>
          <a:bodyPr wrap="square" lIns="0" tIns="0" rIns="0" bIns="0" rtlCol="0" anchor="t"/>
          <a:lstStyle/>
          <a:p>
            <a:pPr algn="l">
              <a:lnSpc>
                <a:spcPts val="2025"/>
              </a:lnSpc>
            </a:pPr>
            <a:r>
              <a:rPr lang="en-US" sz="1400" b="0" spc="48" kern="0" dirty="0">
                <a:solidFill>
                  <a:srgbClr val="FFFFFF"/>
                </a:solidFill>
                <a:latin typeface="Manrope" pitchFamily="34" charset="0"/>
                <a:ea typeface="Manrope" pitchFamily="34" charset="-122"/>
                <a:cs typeface="Manrope" pitchFamily="34" charset="-120"/>
              </a:rPr>
              <a:t>•Executive Summary</a:t>
            </a:r>
            <a:endParaRPr lang="en-US" sz="1350" dirty="0"/>
          </a:p>
          <a:p>
            <a:pPr algn="l">
              <a:lnSpc>
                <a:spcPts val="2025"/>
              </a:lnSpc>
            </a:pPr>
            <a:r>
              <a:rPr lang="en-US" sz="1400" b="0" spc="48" kern="0" dirty="0">
                <a:solidFill>
                  <a:srgbClr val="FFFFFF"/>
                </a:solidFill>
                <a:latin typeface="Manrope" pitchFamily="34" charset="0"/>
                <a:ea typeface="Manrope" pitchFamily="34" charset="-122"/>
                <a:cs typeface="Manrope" pitchFamily="34" charset="-120"/>
              </a:rPr>
              <a:t>•Introduction</a:t>
            </a:r>
            <a:endParaRPr lang="en-US" sz="1350" dirty="0"/>
          </a:p>
          <a:p>
            <a:pPr algn="l">
              <a:lnSpc>
                <a:spcPts val="2025"/>
              </a:lnSpc>
            </a:pPr>
            <a:r>
              <a:rPr lang="en-US" sz="1400" b="0" spc="48" kern="0" dirty="0">
                <a:solidFill>
                  <a:srgbClr val="FFFFFF"/>
                </a:solidFill>
                <a:latin typeface="Manrope" pitchFamily="34" charset="0"/>
                <a:ea typeface="Manrope" pitchFamily="34" charset="-122"/>
                <a:cs typeface="Manrope" pitchFamily="34" charset="-120"/>
              </a:rPr>
              <a:t>•Methodology</a:t>
            </a:r>
            <a:endParaRPr lang="en-US" sz="1350" dirty="0"/>
          </a:p>
          <a:p>
            <a:pPr algn="l">
              <a:lnSpc>
                <a:spcPts val="2025"/>
              </a:lnSpc>
            </a:pPr>
            <a:r>
              <a:rPr lang="en-US" sz="1400" b="0" spc="48" kern="0" dirty="0">
                <a:solidFill>
                  <a:srgbClr val="FFFFFF"/>
                </a:solidFill>
                <a:latin typeface="Manrope" pitchFamily="34" charset="0"/>
                <a:ea typeface="Manrope" pitchFamily="34" charset="-122"/>
                <a:cs typeface="Manrope" pitchFamily="34" charset="-120"/>
              </a:rPr>
              <a:t>•Results</a:t>
            </a:r>
            <a:endParaRPr lang="en-US" sz="1350" dirty="0"/>
          </a:p>
          <a:p>
            <a:pPr algn="l">
              <a:lnSpc>
                <a:spcPts val="2025"/>
              </a:lnSpc>
            </a:pPr>
            <a:r>
              <a:rPr lang="en-US" sz="1400" b="0" spc="48" kern="0" dirty="0">
                <a:solidFill>
                  <a:srgbClr val="FFFFFF"/>
                </a:solidFill>
                <a:latin typeface="Manrope" pitchFamily="34" charset="0"/>
                <a:ea typeface="Manrope" pitchFamily="34" charset="-122"/>
                <a:cs typeface="Manrope" pitchFamily="34" charset="-120"/>
              </a:rPr>
              <a:t>•Conclusion</a:t>
            </a:r>
            <a:endParaRPr lang="en-US" sz="1350" dirty="0"/>
          </a:p>
          <a:p>
            <a:pPr algn="l">
              <a:lnSpc>
                <a:spcPts val="2025"/>
              </a:lnSpc>
            </a:pPr>
            <a:r>
              <a:rPr lang="en-US" sz="1400" b="0" spc="48" kern="0" dirty="0">
                <a:solidFill>
                  <a:srgbClr val="FFFFFF"/>
                </a:solidFill>
                <a:latin typeface="Manrope" pitchFamily="34" charset="0"/>
                <a:ea typeface="Manrope" pitchFamily="34" charset="-122"/>
                <a:cs typeface="Manrope" pitchFamily="34" charset="-120"/>
              </a:rPr>
              <a:t>•Appendix</a:t>
            </a:r>
            <a:endParaRPr lang="en-US" sz="1350" dirty="0"/>
          </a:p>
        </p:txBody>
      </p:sp>
      <p:pic>
        <p:nvPicPr>
          <p:cNvPr id="5" name="Image 0" descr="https://pitch-assets-ccb95893-de3f-4266-973c-20049231b248.s3.eu-west-1.amazonaws.com/try-pitch-pdf-export-logo.svg">
            <a:hlinkClick r:id="rId3" tooltip=""/>
          </p:cNvPr>
          <p:cNvPicPr>
            <a:picLocks noChangeAspect="1"/>
          </p:cNvPicPr>
          <p:nvPr/>
        </p:nvPicPr>
        <p:blipFill>
          <a:blip r:embed="rId1">
            <a:extLst>
              <a:ext uri="{96DAC541-7B7A-43D3-8B79-37D633B846F1}">
                <asvg:svgBlip xmlns:asvg="http://schemas.microsoft.com/office/drawing/2016/SVG/main" r:embed="rId2"/>
              </a:ext>
            </a:extLst>
          </a:blip>
          <a:srcRect l="0" r="0" t="0" b="0"/>
          <a:stretch/>
        </p:blipFill>
        <p:spPr>
          <a:xfrm>
            <a:off x="136595" y="4803153"/>
            <a:ext cx="515221" cy="22730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2032218"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Executive Summary</a:t>
            </a:r>
            <a:endParaRPr lang="en-US" sz="1800" dirty="0"/>
          </a:p>
        </p:txBody>
      </p:sp>
      <p:sp>
        <p:nvSpPr>
          <p:cNvPr id="4" name="Text 1"/>
          <p:cNvSpPr/>
          <p:nvPr/>
        </p:nvSpPr>
        <p:spPr>
          <a:xfrm>
            <a:off x="476250" y="1031558"/>
            <a:ext cx="3374588" cy="2400300"/>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Summary of methodologies</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Data collection</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Data wrangling</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Exploratory Data Analysis with Data Visualization</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Exploratory Data Analysis with SQL</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Building an interactive map with Folium</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Building a Dashboard with Plotly Dash</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Predictive analysis (Classification)</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Summary of all results</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Exploratory Data Analysis results</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Interactive analytics demo in screenshots</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    - Predictive analysis results</a:t>
            </a:r>
            <a:endParaRPr lang="en-US" sz="1050" dirty="0"/>
          </a:p>
        </p:txBody>
      </p:sp>
      <p:pic>
        <p:nvPicPr>
          <p:cNvPr id="5" name="Image 0" descr="https://pitch-assets-ccb95893-de3f-4266-973c-20049231b248.s3.eu-west-1.amazonaws.com/try-pitch-pdf-export-logo.svg">
            <a:hlinkClick r:id="rId3" tooltip=""/>
          </p:cNvPr>
          <p:cNvPicPr>
            <a:picLocks noChangeAspect="1"/>
          </p:cNvPicPr>
          <p:nvPr/>
        </p:nvPicPr>
        <p:blipFill>
          <a:blip r:embed="rId1">
            <a:extLst>
              <a:ext uri="{96DAC541-7B7A-43D3-8B79-37D633B846F1}">
                <asvg:svgBlip xmlns:asvg="http://schemas.microsoft.com/office/drawing/2016/SVG/main" r:embed="rId2"/>
              </a:ext>
            </a:extLst>
          </a:blip>
          <a:srcRect l="0" r="0" t="0" b="0"/>
          <a:stretch/>
        </p:blipFill>
        <p:spPr>
          <a:xfrm>
            <a:off x="136595" y="4803153"/>
            <a:ext cx="515221" cy="22730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1020962"/>
            <a:ext cx="2256651" cy="200025"/>
          </a:xfrm>
          <a:prstGeom prst="rect">
            <a:avLst/>
          </a:prstGeom>
          <a:noFill/>
          <a:ln/>
        </p:spPr>
        <p:txBody>
          <a:bodyPr wrap="none" lIns="0" tIns="0" rIns="0" bIns="0" rtlCol="0" anchor="t">
            <a:spAutoFit/>
          </a:bodyPr>
          <a:lstStyle/>
          <a:p>
            <a:pPr algn="l" marL="190500" indent="-190500">
              <a:lnSpc>
                <a:spcPts val="1575"/>
              </a:lnSpc>
              <a:buSzPct val="100000"/>
              <a:buChar char="•"/>
            </a:pPr>
            <a:r>
              <a:rPr lang="en-US" sz="1100" b="0" spc="48" kern="0" dirty="0">
                <a:solidFill>
                  <a:srgbClr val="FFFFFF"/>
                </a:solidFill>
                <a:latin typeface="Manrope" pitchFamily="34" charset="0"/>
                <a:ea typeface="Manrope" pitchFamily="34" charset="-122"/>
                <a:cs typeface="Manrope" pitchFamily="34" charset="-120"/>
              </a:rPr>
              <a:t>Project background and context</a:t>
            </a:r>
            <a:endParaRPr lang="en-US" sz="1050" dirty="0"/>
          </a:p>
        </p:txBody>
      </p:sp>
      <p:sp>
        <p:nvSpPr>
          <p:cNvPr id="4" name="Text 1"/>
          <p:cNvSpPr/>
          <p:nvPr/>
        </p:nvSpPr>
        <p:spPr>
          <a:xfrm>
            <a:off x="476250" y="1313037"/>
            <a:ext cx="3210758" cy="1500187"/>
          </a:xfrm>
          <a:prstGeom prst="rect">
            <a:avLst/>
          </a:prstGeom>
          <a:noFill/>
          <a:ln/>
        </p:spPr>
        <p:txBody>
          <a:bodyPr wrap="square" lIns="0" tIns="0" rIns="0" bIns="0" rtlCol="0" anchor="t"/>
          <a:lstStyle/>
          <a:p>
            <a:pPr algn="just">
              <a:lnSpc>
                <a:spcPts val="1313"/>
              </a:lnSpc>
            </a:pPr>
            <a:r>
              <a:rPr lang="en-US" sz="1100" b="0" spc="12" kern="0" dirty="0">
                <a:solidFill>
                  <a:srgbClr val="FFFFFF"/>
                </a:solidFill>
                <a:latin typeface="Manrope" pitchFamily="34" charset="0"/>
                <a:ea typeface="Manrope" pitchFamily="34" charset="-122"/>
                <a:cs typeface="Manrope" pitchFamily="34" charset="-120"/>
              </a:rPr>
              <a:t>SpaceX has become a leader in the commercial space industry by making space travel more affordable, primarily due to its ability to reuse the first stage of its Falcon 9 rockets. With launch costs at $62 million, significantly lower than competitors, predicting whether the first stage will land is crucial for determining launch costs. This project aims to use public data and machine learning models to predict the likelihood of the first stage being reused.</a:t>
            </a:r>
            <a:endParaRPr lang="en-US" sz="1050" dirty="0"/>
          </a:p>
        </p:txBody>
      </p:sp>
      <p:sp>
        <p:nvSpPr>
          <p:cNvPr id="5" name="Text 2"/>
          <p:cNvSpPr/>
          <p:nvPr/>
        </p:nvSpPr>
        <p:spPr>
          <a:xfrm>
            <a:off x="476250" y="2919450"/>
            <a:ext cx="4545152" cy="1400175"/>
          </a:xfrm>
          <a:prstGeom prst="rect">
            <a:avLst/>
          </a:prstGeom>
          <a:noFill/>
          <a:ln/>
        </p:spPr>
        <p:txBody>
          <a:bodyPr wrap="none" lIns="0" tIns="0" rIns="0" bIns="0" rtlCol="0" anchor="t">
            <a:spAutoFit/>
          </a:bodyPr>
          <a:lstStyle/>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Questions to be answered:</a:t>
            </a:r>
            <a:endParaRPr lang="en-US" sz="1050" dirty="0"/>
          </a:p>
          <a:p>
            <a:pPr algn="just">
              <a:lnSpc>
                <a:spcPts val="1575"/>
              </a:lnSpc>
            </a:pP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 How do variables such as payload mass, launch site, number of</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flights, and orbits affect the success of the first stage landing?</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 Does the rate of successful landings increase over the years?</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 What is the best algorithm that can be used for binary classification</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in this case?</a:t>
            </a:r>
            <a:endParaRPr lang="en-US" sz="1050" dirty="0"/>
          </a:p>
        </p:txBody>
      </p:sp>
      <p:sp>
        <p:nvSpPr>
          <p:cNvPr id="6" name="Text 3"/>
          <p:cNvSpPr/>
          <p:nvPr/>
        </p:nvSpPr>
        <p:spPr>
          <a:xfrm>
            <a:off x="476250" y="476250"/>
            <a:ext cx="1280160"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Introduction</a:t>
            </a:r>
            <a:endParaRPr lang="en-US" sz="1800" dirty="0"/>
          </a:p>
        </p:txBody>
      </p:sp>
      <p:pic>
        <p:nvPicPr>
          <p:cNvPr id="7" name="Image 0" descr="https://pitch-assets-ccb95893-de3f-4266-973c-20049231b248.s3.eu-west-1.amazonaws.com/try-pitch-pdf-export-logo.svg">
            <a:hlinkClick r:id="rId3" tooltip=""/>
          </p:cNvPr>
          <p:cNvPicPr>
            <a:picLocks noChangeAspect="1"/>
          </p:cNvPicPr>
          <p:nvPr/>
        </p:nvPicPr>
        <p:blipFill>
          <a:blip r:embed="rId1">
            <a:extLst>
              <a:ext uri="{96DAC541-7B7A-43D3-8B79-37D633B846F1}">
                <asvg:svgBlip xmlns:asvg="http://schemas.microsoft.com/office/drawing/2016/SVG/main" r:embed="rId2"/>
              </a:ext>
            </a:extLst>
          </a:blip>
          <a:srcRect l="0" r="0" t="0" b="0"/>
          <a:stretch/>
        </p:blipFill>
        <p:spPr>
          <a:xfrm>
            <a:off x="136595" y="4803153"/>
            <a:ext cx="515221" cy="2273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1068086"/>
            <a:ext cx="7868602" cy="2200275"/>
          </a:xfrm>
          <a:prstGeom prst="rect">
            <a:avLst/>
          </a:prstGeom>
          <a:noFill/>
          <a:ln/>
        </p:spPr>
        <p:txBody>
          <a:bodyPr wrap="square" lIns="0" tIns="0" rIns="0" bIns="0" rtlCol="0" anchor="t"/>
          <a:lstStyle/>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Data collection methodology:</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 Using SpaceX Rest API</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 Using Web Scrapping from Wikipedia</a:t>
            </a:r>
            <a:endParaRPr lang="en-US" sz="1050" dirty="0"/>
          </a:p>
          <a:p>
            <a:pPr algn="just">
              <a:lnSpc>
                <a:spcPts val="1575"/>
              </a:lnSpc>
            </a:pP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Performed data wrangling</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 Filtering the data</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 Dealing with missing values</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 Using One Hot Encoding to prepare the data to a binary classification Performed exploratory data analysis (EDA) using visualization and SQL Performed interactive visual analytics using Folium and Plotly Dash Performed predictive analysis using classification models.</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Building, tuning and evaluation of classification models to ensure the best results.</a:t>
            </a:r>
            <a:endParaRPr lang="en-US" sz="1050" dirty="0"/>
          </a:p>
        </p:txBody>
      </p:sp>
      <p:sp>
        <p:nvSpPr>
          <p:cNvPr id="4" name="Text 1"/>
          <p:cNvSpPr/>
          <p:nvPr/>
        </p:nvSpPr>
        <p:spPr>
          <a:xfrm>
            <a:off x="476250" y="476250"/>
            <a:ext cx="1380649"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Methodology</a:t>
            </a:r>
            <a:endParaRPr lang="en-US" sz="1800" dirty="0"/>
          </a:p>
        </p:txBody>
      </p:sp>
      <p:pic>
        <p:nvPicPr>
          <p:cNvPr id="5" name="Image 0" descr="https://pitch-assets-ccb95893-de3f-4266-973c-20049231b248.s3.eu-west-1.amazonaws.com/try-pitch-pdf-export-logo.svg">
            <a:hlinkClick r:id="rId3" tooltip=""/>
          </p:cNvPr>
          <p:cNvPicPr>
            <a:picLocks noChangeAspect="1"/>
          </p:cNvPicPr>
          <p:nvPr/>
        </p:nvPicPr>
        <p:blipFill>
          <a:blip r:embed="rId1">
            <a:extLst>
              <a:ext uri="{96DAC541-7B7A-43D3-8B79-37D633B846F1}">
                <asvg:svgBlip xmlns:asvg="http://schemas.microsoft.com/office/drawing/2016/SVG/main" r:embed="rId2"/>
              </a:ext>
            </a:extLst>
          </a:blip>
          <a:srcRect l="0" r="0" t="0" b="0"/>
          <a:stretch/>
        </p:blipFill>
        <p:spPr>
          <a:xfrm>
            <a:off x="136595" y="4803153"/>
            <a:ext cx="515221" cy="22730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1554182"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Data collection</a:t>
            </a:r>
            <a:endParaRPr lang="en-US" sz="1800" dirty="0"/>
          </a:p>
        </p:txBody>
      </p:sp>
      <p:sp>
        <p:nvSpPr>
          <p:cNvPr id="4" name="Text 1"/>
          <p:cNvSpPr/>
          <p:nvPr/>
        </p:nvSpPr>
        <p:spPr>
          <a:xfrm>
            <a:off x="476250" y="813435"/>
            <a:ext cx="5377101" cy="10001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-Data collection process involved a combination of API requests from SpaceX REST</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API and Web Scraping data from a table in SpaceX’s Wikipedia entry.</a:t>
            </a:r>
            <a:endParaRPr lang="en-US" sz="1050" dirty="0"/>
          </a:p>
          <a:p>
            <a:pPr algn="l">
              <a:lnSpc>
                <a:spcPts val="1575"/>
              </a:lnSpc>
            </a:pP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-We had to use both of these data collection methods in order to get complete</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information about the launches for a more detailed analysis.</a:t>
            </a:r>
            <a:endParaRPr lang="en-US" sz="1050" dirty="0"/>
          </a:p>
        </p:txBody>
      </p:sp>
      <p:sp>
        <p:nvSpPr>
          <p:cNvPr id="5" name="Text 2"/>
          <p:cNvSpPr/>
          <p:nvPr/>
        </p:nvSpPr>
        <p:spPr>
          <a:xfrm>
            <a:off x="476250" y="2103267"/>
            <a:ext cx="3818037" cy="1200150"/>
          </a:xfrm>
          <a:prstGeom prst="rect">
            <a:avLst/>
          </a:prstGeom>
          <a:noFill/>
          <a:ln/>
        </p:spPr>
        <p:txBody>
          <a:bodyPr wrap="square" lIns="0" tIns="0" rIns="0" bIns="0" rtlCol="0" anchor="t"/>
          <a:lstStyle/>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Data Columns are obtained by using SpaceX REST API:</a:t>
            </a:r>
            <a:endParaRPr lang="en-US" sz="1050" dirty="0"/>
          </a:p>
          <a:p>
            <a:pPr algn="just">
              <a:lnSpc>
                <a:spcPts val="1575"/>
              </a:lnSpc>
            </a:pP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        FlightNumber, Date, BoosterVersion, PayloadMass, Orbit, </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LaunchSite, Outcome, Flights, GridFins, Reused, Legs, LandingPad, Block, ReusedCount,</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Serial, Longitude, Latitude</a:t>
            </a:r>
            <a:endParaRPr lang="en-US" sz="1050" dirty="0"/>
          </a:p>
        </p:txBody>
      </p:sp>
      <p:sp>
        <p:nvSpPr>
          <p:cNvPr id="6" name="Text 3"/>
          <p:cNvSpPr/>
          <p:nvPr/>
        </p:nvSpPr>
        <p:spPr>
          <a:xfrm>
            <a:off x="476250" y="3532898"/>
            <a:ext cx="4591109" cy="800100"/>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Data Columns are obtained by using Wikipedia Web Scraping:</a:t>
            </a:r>
            <a:endParaRPr lang="en-US" sz="1050" dirty="0"/>
          </a:p>
          <a:p>
            <a:pPr algn="l">
              <a:lnSpc>
                <a:spcPts val="1575"/>
              </a:lnSpc>
            </a:pP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Flight No., Launch site, Payload, PayloadMass, Orbit, Customer, Launch</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outcome, Version Booster, Booster landing, Date, Time</a:t>
            </a:r>
            <a:endParaRPr lang="en-US" sz="1050" dirty="0"/>
          </a:p>
        </p:txBody>
      </p:sp>
      <p:pic>
        <p:nvPicPr>
          <p:cNvPr id="7" name="Image 0" descr="https://pitch-assets-ccb95893-de3f-4266-973c-20049231b248.s3.eu-west-1.amazonaws.com/try-pitch-pdf-export-logo.svg">
            <a:hlinkClick r:id="rId3" tooltip=""/>
          </p:cNvPr>
          <p:cNvPicPr>
            <a:picLocks noChangeAspect="1"/>
          </p:cNvPicPr>
          <p:nvPr/>
        </p:nvPicPr>
        <p:blipFill>
          <a:blip r:embed="rId1">
            <a:extLst>
              <a:ext uri="{96DAC541-7B7A-43D3-8B79-37D633B846F1}">
                <asvg:svgBlip xmlns:asvg="http://schemas.microsoft.com/office/drawing/2016/SVG/main" r:embed="rId2"/>
              </a:ext>
            </a:extLst>
          </a:blip>
          <a:srcRect l="0" r="0" t="0" b="0"/>
          <a:stretch/>
        </p:blipFill>
        <p:spPr>
          <a:xfrm>
            <a:off x="136595" y="4803153"/>
            <a:ext cx="515221" cy="22730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2927390"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Data collection – SpaceX API</a:t>
            </a:r>
            <a:endParaRPr lang="en-US" sz="1800" dirty="0"/>
          </a:p>
        </p:txBody>
      </p:sp>
      <p:sp>
        <p:nvSpPr>
          <p:cNvPr id="4" name="Text 1"/>
          <p:cNvSpPr/>
          <p:nvPr/>
        </p:nvSpPr>
        <p:spPr>
          <a:xfrm>
            <a:off x="476250" y="813435"/>
            <a:ext cx="3313271" cy="200025"/>
          </a:xfrm>
          <a:prstGeom prst="rect">
            <a:avLst/>
          </a:prstGeom>
          <a:noFill/>
          <a:ln/>
        </p:spPr>
        <p:txBody>
          <a:bodyPr wrap="square" lIns="0" tIns="0" rIns="0" bIns="0" rtlCol="0" anchor="t"/>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Requesting rocket launch data from SpaceX API.</a:t>
            </a:r>
            <a:endParaRPr lang="en-US" sz="1050" dirty="0"/>
          </a:p>
        </p:txBody>
      </p:sp>
      <p:sp>
        <p:nvSpPr>
          <p:cNvPr id="5" name="Text 2"/>
          <p:cNvSpPr/>
          <p:nvPr/>
        </p:nvSpPr>
        <p:spPr>
          <a:xfrm>
            <a:off x="476250" y="1095640"/>
            <a:ext cx="6913722" cy="200025"/>
          </a:xfrm>
          <a:prstGeom prst="rect">
            <a:avLst/>
          </a:prstGeom>
          <a:noFill/>
          <a:ln/>
        </p:spPr>
        <p:txBody>
          <a:bodyPr wrap="square" lIns="0" tIns="0" rIns="0" bIns="0" rtlCol="0" anchor="t"/>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Decoding the response content using .json() and turning it into a dataframe using .json_normalize().</a:t>
            </a:r>
            <a:endParaRPr lang="en-US" sz="1050" dirty="0"/>
          </a:p>
        </p:txBody>
      </p:sp>
      <p:sp>
        <p:nvSpPr>
          <p:cNvPr id="6" name="Text 3"/>
          <p:cNvSpPr/>
          <p:nvPr/>
        </p:nvSpPr>
        <p:spPr>
          <a:xfrm>
            <a:off x="476250" y="1393401"/>
            <a:ext cx="6601778"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3. Requesting needed information about the launches from SpaceX API by applying custom functions.</a:t>
            </a:r>
            <a:endParaRPr lang="en-US" sz="1050" dirty="0"/>
          </a:p>
        </p:txBody>
      </p:sp>
      <p:sp>
        <p:nvSpPr>
          <p:cNvPr id="7" name="Text 4"/>
          <p:cNvSpPr/>
          <p:nvPr/>
        </p:nvSpPr>
        <p:spPr>
          <a:xfrm>
            <a:off x="476250" y="1692978"/>
            <a:ext cx="3648194"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Constructing data we have obtained into a dictionary.</a:t>
            </a:r>
            <a:endParaRPr lang="en-US" sz="1050" dirty="0"/>
          </a:p>
        </p:txBody>
      </p:sp>
      <p:sp>
        <p:nvSpPr>
          <p:cNvPr id="8" name="Text 5"/>
          <p:cNvSpPr/>
          <p:nvPr/>
        </p:nvSpPr>
        <p:spPr>
          <a:xfrm>
            <a:off x="476250" y="2853592"/>
            <a:ext cx="1876127"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Exporting the data to CSV.</a:t>
            </a:r>
            <a:endParaRPr lang="en-US" sz="1050" dirty="0"/>
          </a:p>
        </p:txBody>
      </p:sp>
      <p:sp>
        <p:nvSpPr>
          <p:cNvPr id="9" name="Text 6"/>
          <p:cNvSpPr/>
          <p:nvPr/>
        </p:nvSpPr>
        <p:spPr>
          <a:xfrm>
            <a:off x="476250" y="2569203"/>
            <a:ext cx="6269831" cy="200025"/>
          </a:xfrm>
          <a:prstGeom prst="rect">
            <a:avLst/>
          </a:prstGeom>
          <a:noFill/>
          <a:ln/>
        </p:spPr>
        <p:txBody>
          <a:bodyPr wrap="square" lIns="0" tIns="0" rIns="0" bIns="0" rtlCol="0" anchor="t"/>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Replacing missing values of Payload Mass column with calculated .mean() for this column.</a:t>
            </a:r>
            <a:endParaRPr lang="en-US" sz="1050" dirty="0"/>
          </a:p>
        </p:txBody>
      </p:sp>
      <p:sp>
        <p:nvSpPr>
          <p:cNvPr id="10" name="Text 7"/>
          <p:cNvSpPr/>
          <p:nvPr/>
        </p:nvSpPr>
        <p:spPr>
          <a:xfrm>
            <a:off x="476250" y="1985053"/>
            <a:ext cx="2880062"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Creating a data frame from the dictionary.</a:t>
            </a:r>
            <a:endParaRPr lang="en-US" sz="1050" dirty="0"/>
          </a:p>
        </p:txBody>
      </p:sp>
      <p:sp>
        <p:nvSpPr>
          <p:cNvPr id="11" name="Text 8"/>
          <p:cNvSpPr/>
          <p:nvPr/>
        </p:nvSpPr>
        <p:spPr>
          <a:xfrm>
            <a:off x="476250" y="2269442"/>
            <a:ext cx="3878818"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Filtering the dataframe to only include Falcon 9 launches.</a:t>
            </a:r>
            <a:endParaRPr lang="en-US" sz="1050" dirty="0"/>
          </a:p>
        </p:txBody>
      </p:sp>
      <p:pic>
        <p:nvPicPr>
          <p:cNvPr id="12" name="Image 0" descr="https://pitch-assets-ccb95893-de3f-4266-973c-20049231b248.s3.eu-west-1.amazonaws.com/try-pitch-pdf-export-logo.svg">
            <a:hlinkClick r:id="rId3" tooltip=""/>
          </p:cNvPr>
          <p:cNvPicPr>
            <a:picLocks noChangeAspect="1"/>
          </p:cNvPicPr>
          <p:nvPr/>
        </p:nvPicPr>
        <p:blipFill>
          <a:blip r:embed="rId1">
            <a:extLst>
              <a:ext uri="{96DAC541-7B7A-43D3-8B79-37D633B846F1}">
                <asvg:svgBlip xmlns:asvg="http://schemas.microsoft.com/office/drawing/2016/SVG/main" r:embed="rId2"/>
              </a:ext>
            </a:extLst>
          </a:blip>
          <a:srcRect l="0" r="0" t="0" b="0"/>
          <a:stretch/>
        </p:blipFill>
        <p:spPr>
          <a:xfrm>
            <a:off x="136595" y="4803153"/>
            <a:ext cx="515221" cy="2273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1542991"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Data wrangling</a:t>
            </a:r>
            <a:endParaRPr lang="en-US" sz="1800" dirty="0"/>
          </a:p>
        </p:txBody>
      </p:sp>
      <p:sp>
        <p:nvSpPr>
          <p:cNvPr id="4" name="Text 1"/>
          <p:cNvSpPr/>
          <p:nvPr/>
        </p:nvSpPr>
        <p:spPr>
          <a:xfrm>
            <a:off x="476250" y="967159"/>
            <a:ext cx="4427042" cy="166688"/>
          </a:xfrm>
          <a:prstGeom prst="rect">
            <a:avLst/>
          </a:prstGeom>
          <a:noFill/>
          <a:ln/>
        </p:spPr>
        <p:txBody>
          <a:bodyPr wrap="square" lIns="0" tIns="0" rIns="0" bIns="0" rtlCol="0" anchor="t"/>
          <a:lstStyle/>
          <a:p>
            <a:pPr algn="l" marL="190500" indent="-190500">
              <a:lnSpc>
                <a:spcPts val="1313"/>
              </a:lnSpc>
              <a:buSzPct val="100000"/>
              <a:buFont typeface="+mj-lt"/>
              <a:buAutoNum type="arabicPeriod" startAt="1"/>
            </a:pPr>
            <a:r>
              <a:rPr lang="en-US" sz="1100" b="0" spc="12" kern="0" dirty="0">
                <a:solidFill>
                  <a:srgbClr val="FFFFFF"/>
                </a:solidFill>
                <a:latin typeface="Manrope" pitchFamily="34" charset="0"/>
                <a:ea typeface="Manrope" pitchFamily="34" charset="-122"/>
                <a:cs typeface="Manrope" pitchFamily="34" charset="-120"/>
              </a:rPr>
              <a:t>Perform exploratory Data Analysis and determine Training Labels.</a:t>
            </a:r>
            <a:endParaRPr lang="en-US" sz="1050" dirty="0"/>
          </a:p>
        </p:txBody>
      </p:sp>
      <p:sp>
        <p:nvSpPr>
          <p:cNvPr id="5" name="Text 2"/>
          <p:cNvSpPr/>
          <p:nvPr/>
        </p:nvSpPr>
        <p:spPr>
          <a:xfrm>
            <a:off x="476250" y="1243861"/>
            <a:ext cx="3229927"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Calculate the number of launches on each site.</a:t>
            </a:r>
            <a:endParaRPr lang="en-US" sz="1050" dirty="0"/>
          </a:p>
        </p:txBody>
      </p:sp>
      <p:sp>
        <p:nvSpPr>
          <p:cNvPr id="6" name="Text 3"/>
          <p:cNvSpPr/>
          <p:nvPr/>
        </p:nvSpPr>
        <p:spPr>
          <a:xfrm>
            <a:off x="476250" y="1589740"/>
            <a:ext cx="3521809"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Calculate the number and occurrence of each orbit.</a:t>
            </a:r>
            <a:endParaRPr lang="en-US" sz="1050" dirty="0"/>
          </a:p>
        </p:txBody>
      </p:sp>
      <p:sp>
        <p:nvSpPr>
          <p:cNvPr id="7" name="Text 4"/>
          <p:cNvSpPr/>
          <p:nvPr/>
        </p:nvSpPr>
        <p:spPr>
          <a:xfrm>
            <a:off x="476250" y="1920246"/>
            <a:ext cx="4886087"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Calculate the number and occurrence of mission outcome per orbit type.</a:t>
            </a:r>
            <a:endParaRPr lang="en-US" sz="1050" dirty="0"/>
          </a:p>
        </p:txBody>
      </p:sp>
      <p:sp>
        <p:nvSpPr>
          <p:cNvPr id="8" name="Text 5"/>
          <p:cNvSpPr/>
          <p:nvPr/>
        </p:nvSpPr>
        <p:spPr>
          <a:xfrm>
            <a:off x="476250" y="2173890"/>
            <a:ext cx="3690759"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Create a landing outcome label from Outcome column.</a:t>
            </a:r>
            <a:endParaRPr lang="en-US" sz="1050" dirty="0"/>
          </a:p>
        </p:txBody>
      </p:sp>
      <p:sp>
        <p:nvSpPr>
          <p:cNvPr id="9" name="Text 6"/>
          <p:cNvSpPr/>
          <p:nvPr/>
        </p:nvSpPr>
        <p:spPr>
          <a:xfrm>
            <a:off x="476250" y="2465965"/>
            <a:ext cx="1876127" cy="200025"/>
          </a:xfrm>
          <a:prstGeom prst="rect">
            <a:avLst/>
          </a:prstGeom>
          <a:noFill/>
          <a:ln/>
        </p:spPr>
        <p:txBody>
          <a:bodyPr wrap="none" lIns="0" tIns="0" rIns="0" bIns="0" rtlCol="0" anchor="t">
            <a:spAutoFit/>
          </a:bodyPr>
          <a:lstStyle/>
          <a:p>
            <a:pPr algn="l" marL="190500" indent="-190500">
              <a:lnSpc>
                <a:spcPts val="1575"/>
              </a:lnSpc>
              <a:buSzPct val="100000"/>
              <a:buFont typeface="+mj-lt"/>
              <a:buAutoNum type="arabicPeriod" startAt="1"/>
            </a:pPr>
            <a:r>
              <a:rPr lang="en-US" sz="1100" b="0" spc="48" kern="0" dirty="0">
                <a:solidFill>
                  <a:srgbClr val="FFFFFF"/>
                </a:solidFill>
                <a:latin typeface="Manrope" pitchFamily="34" charset="0"/>
                <a:ea typeface="Manrope" pitchFamily="34" charset="-122"/>
                <a:cs typeface="Manrope" pitchFamily="34" charset="-120"/>
              </a:rPr>
              <a:t>Exporting the data to CSV.</a:t>
            </a:r>
            <a:endParaRPr lang="en-US" sz="1050" dirty="0"/>
          </a:p>
        </p:txBody>
      </p:sp>
      <p:pic>
        <p:nvPicPr>
          <p:cNvPr id="10" name="Image 0" descr="https://pitch-assets-ccb95893-de3f-4266-973c-20049231b248.s3.eu-west-1.amazonaws.com/try-pitch-pdf-export-logo.svg">
            <a:hlinkClick r:id="rId3" tooltip=""/>
          </p:cNvPr>
          <p:cNvPicPr>
            <a:picLocks noChangeAspect="1"/>
          </p:cNvPicPr>
          <p:nvPr/>
        </p:nvPicPr>
        <p:blipFill>
          <a:blip r:embed="rId1">
            <a:extLst>
              <a:ext uri="{96DAC541-7B7A-43D3-8B79-37D633B846F1}">
                <asvg:svgBlip xmlns:asvg="http://schemas.microsoft.com/office/drawing/2016/SVG/main" r:embed="rId2"/>
              </a:ext>
            </a:extLst>
          </a:blip>
          <a:srcRect l="0" r="0" t="0" b="0"/>
          <a:stretch/>
        </p:blipFill>
        <p:spPr>
          <a:xfrm>
            <a:off x="136595" y="4803153"/>
            <a:ext cx="515221" cy="22730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9142F"/>
        </a:solidFill>
      </p:bgPr>
    </p:bg>
    <p:spTree>
      <p:nvGrpSpPr>
        <p:cNvPr id="1" name=""/>
        <p:cNvGrpSpPr/>
        <p:nvPr/>
      </p:nvGrpSpPr>
      <p:grpSpPr>
        <a:xfrm>
          <a:off x="0" y="0"/>
          <a:ext cx="0" cy="0"/>
          <a:chOff x="0" y="0"/>
          <a:chExt cx="0" cy="0"/>
        </a:xfrm>
      </p:grpSpPr>
      <p:sp>
        <p:nvSpPr>
          <p:cNvPr id="3" name="Text 0"/>
          <p:cNvSpPr/>
          <p:nvPr/>
        </p:nvSpPr>
        <p:spPr>
          <a:xfrm>
            <a:off x="476250" y="476250"/>
            <a:ext cx="2758202" cy="285750"/>
          </a:xfrm>
          <a:prstGeom prst="rect">
            <a:avLst/>
          </a:prstGeom>
          <a:noFill/>
          <a:ln/>
        </p:spPr>
        <p:txBody>
          <a:bodyPr wrap="none" lIns="0" tIns="0" rIns="0" bIns="0" rtlCol="0" anchor="t">
            <a:spAutoFit/>
          </a:bodyPr>
          <a:lstStyle/>
          <a:p>
            <a:pPr algn="l">
              <a:lnSpc>
                <a:spcPts val="2250"/>
              </a:lnSpc>
            </a:pPr>
            <a:r>
              <a:rPr lang="en-US" sz="1800" b="0" dirty="0">
                <a:solidFill>
                  <a:srgbClr val="FFFFFF"/>
                </a:solidFill>
                <a:latin typeface="Manrope" pitchFamily="34" charset="0"/>
                <a:ea typeface="Manrope" pitchFamily="34" charset="-122"/>
                <a:cs typeface="Manrope" pitchFamily="34" charset="-120"/>
              </a:rPr>
              <a:t>EDA with data visualization</a:t>
            </a:r>
            <a:endParaRPr lang="en-US" sz="1800" dirty="0"/>
          </a:p>
        </p:txBody>
      </p:sp>
      <p:sp>
        <p:nvSpPr>
          <p:cNvPr id="4" name="Text 1"/>
          <p:cNvSpPr/>
          <p:nvPr/>
        </p:nvSpPr>
        <p:spPr>
          <a:xfrm>
            <a:off x="476250" y="951786"/>
            <a:ext cx="1349990" cy="20002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Charts were plotted:</a:t>
            </a:r>
            <a:endParaRPr lang="en-US" sz="1050" dirty="0"/>
          </a:p>
        </p:txBody>
      </p:sp>
      <p:sp>
        <p:nvSpPr>
          <p:cNvPr id="5" name="Text 2"/>
          <p:cNvSpPr/>
          <p:nvPr/>
        </p:nvSpPr>
        <p:spPr>
          <a:xfrm>
            <a:off x="476250" y="1151627"/>
            <a:ext cx="5032474" cy="600075"/>
          </a:xfrm>
          <a:prstGeom prst="rect">
            <a:avLst/>
          </a:prstGeom>
          <a:noFill/>
          <a:ln/>
        </p:spPr>
        <p:txBody>
          <a:bodyPr wrap="square" lIns="0" tIns="0" rIns="0" bIns="0" rtlCol="0" anchor="t"/>
          <a:lstStyle/>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Flight Number vs. Payload Mass, Flight Number vs. Launch Site, Payload Mass</a:t>
            </a:r>
            <a:endParaRPr lang="en-US" sz="1050" dirty="0"/>
          </a:p>
          <a:p>
            <a:pPr algn="just">
              <a:lnSpc>
                <a:spcPts val="1575"/>
              </a:lnSpc>
            </a:pPr>
            <a:r>
              <a:rPr lang="en-US" sz="1100" b="0" spc="48" kern="0" dirty="0">
                <a:solidFill>
                  <a:srgbClr val="FFFFFF"/>
                </a:solidFill>
                <a:latin typeface="Manrope" pitchFamily="34" charset="0"/>
                <a:ea typeface="Manrope" pitchFamily="34" charset="-122"/>
                <a:cs typeface="Manrope" pitchFamily="34" charset="-120"/>
              </a:rPr>
              <a:t>vs. Launch Site, Orbit Type vs. Success Rate, Flight Number vs. Orbit Type, Payload Mass vs Orbit Type and Success Rate Yearly Trend</a:t>
            </a:r>
            <a:endParaRPr lang="en-US" sz="1050" dirty="0"/>
          </a:p>
        </p:txBody>
      </p:sp>
      <p:sp>
        <p:nvSpPr>
          <p:cNvPr id="6" name="Text 3"/>
          <p:cNvSpPr/>
          <p:nvPr/>
        </p:nvSpPr>
        <p:spPr>
          <a:xfrm>
            <a:off x="476250" y="1974049"/>
            <a:ext cx="5488007" cy="1400175"/>
          </a:xfrm>
          <a:prstGeom prst="rect">
            <a:avLst/>
          </a:prstGeom>
          <a:noFill/>
          <a:ln/>
        </p:spPr>
        <p:txBody>
          <a:bodyPr wrap="none" lIns="0" tIns="0" rIns="0" bIns="0" rtlCol="0" anchor="t">
            <a:spAutoFit/>
          </a:bodyPr>
          <a:lstStyle/>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-Scatter plots show the relationship between variables. If a relationship exists,</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they could be used in machine learning model.</a:t>
            </a:r>
            <a:endParaRPr lang="en-US" sz="1050" dirty="0"/>
          </a:p>
          <a:p>
            <a:pPr algn="l">
              <a:lnSpc>
                <a:spcPts val="1575"/>
              </a:lnSpc>
            </a:pP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-Bar charts show comparisons among discrete categories. The goal is to show the</a:t>
            </a: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relationship between the specific categories being compared and a measured value.</a:t>
            </a:r>
            <a:endParaRPr lang="en-US" sz="1050" dirty="0"/>
          </a:p>
          <a:p>
            <a:pPr algn="l">
              <a:lnSpc>
                <a:spcPts val="1575"/>
              </a:lnSpc>
            </a:pPr>
            <a:endParaRPr lang="en-US" sz="1050" dirty="0"/>
          </a:p>
          <a:p>
            <a:pPr algn="l">
              <a:lnSpc>
                <a:spcPts val="1575"/>
              </a:lnSpc>
            </a:pPr>
            <a:r>
              <a:rPr lang="en-US" sz="1100" b="0" spc="48" kern="0" dirty="0">
                <a:solidFill>
                  <a:srgbClr val="FFFFFF"/>
                </a:solidFill>
                <a:latin typeface="Manrope" pitchFamily="34" charset="0"/>
                <a:ea typeface="Manrope" pitchFamily="34" charset="-122"/>
                <a:cs typeface="Manrope" pitchFamily="34" charset="-120"/>
              </a:rPr>
              <a:t>-Line charts show trends in data over time (time series).</a:t>
            </a:r>
            <a:endParaRPr lang="en-US" sz="1050" dirty="0"/>
          </a:p>
        </p:txBody>
      </p:sp>
      <p:pic>
        <p:nvPicPr>
          <p:cNvPr id="7" name="Image 0" descr="https://pitch-assets-ccb95893-de3f-4266-973c-20049231b248.s3.eu-west-1.amazonaws.com/81edcd51-6518-42ca-8474-b3b6ba1862c1?pitch-bytes=114822&amp;pitch-content-type=image%2Fpng">    </p:cNvPr>
          <p:cNvPicPr>
            <a:picLocks noChangeAspect="1"/>
          </p:cNvPicPr>
          <p:nvPr/>
        </p:nvPicPr>
        <p:blipFill>
          <a:blip r:embed="rId1"/>
          <a:srcRect l="0" r="0" t="0" b="0"/>
          <a:stretch/>
        </p:blipFill>
        <p:spPr>
          <a:xfrm>
            <a:off x="1393552" y="3436139"/>
            <a:ext cx="6175548" cy="1228934"/>
          </a:xfrm>
          <a:prstGeom prst="rect">
            <a:avLst/>
          </a:prstGeom>
        </p:spPr>
      </p:pic>
      <p:pic>
        <p:nvPicPr>
          <p:cNvPr id="8" name="Image 1" descr="https://pitch-assets-ccb95893-de3f-4266-973c-20049231b248.s3.eu-west-1.amazonaws.com/4ad6c2c1-d226-4418-8c6b-0e0fafcf9721?pitch-bytes=400591&amp;pitch-content-type=image%2Fpng">    </p:cNvPr>
          <p:cNvPicPr>
            <a:picLocks noChangeAspect="1"/>
          </p:cNvPicPr>
          <p:nvPr/>
        </p:nvPicPr>
        <p:blipFill>
          <a:blip r:embed="rId2"/>
          <a:srcRect l="0" r="0" t="0" b="0"/>
          <a:stretch/>
        </p:blipFill>
        <p:spPr>
          <a:xfrm>
            <a:off x="6361955" y="843607"/>
            <a:ext cx="2138613" cy="2057400"/>
          </a:xfrm>
          <a:prstGeom prst="rect">
            <a:avLst/>
          </a:prstGeom>
        </p:spPr>
      </p:pic>
      <p:pic>
        <p:nvPicPr>
          <p:cNvPr id="9" name="Image 2" descr="https://pitch-assets-ccb95893-de3f-4266-973c-20049231b248.s3.eu-west-1.amazonaws.com/try-pitch-pdf-export-logo.svg">
            <a:hlinkClick r:id="rId5" tooltip=""/>
          </p:cNvPr>
          <p:cNvPicPr>
            <a:picLocks noChangeAspect="1"/>
          </p:cNvPicPr>
          <p:nvPr/>
        </p:nvPicPr>
        <p:blipFill>
          <a:blip r:embed="rId3">
            <a:extLst>
              <a:ext uri="{96DAC541-7B7A-43D3-8B79-37D633B846F1}">
                <asvg:svgBlip xmlns:asvg="http://schemas.microsoft.com/office/drawing/2016/SVG/main" r:embed="rId4"/>
              </a:ext>
            </a:extLst>
          </a:blip>
          <a:srcRect l="0" r="0" t="0" b="0"/>
          <a:stretch/>
        </p:blipFill>
        <p:spPr>
          <a:xfrm>
            <a:off x="136595" y="4803153"/>
            <a:ext cx="515221" cy="22730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Capstone Project</dc:title>
  <dc:subject>PptxGenJS Presentation</dc:subject>
  <dc:creator>Pitch Software GmbH</dc:creator>
  <cp:lastModifiedBy>Pitch Software GmbH</cp:lastModifiedBy>
  <cp:revision>1</cp:revision>
  <dcterms:created xsi:type="dcterms:W3CDTF">2024-08-13T03:28:57Z</dcterms:created>
  <dcterms:modified xsi:type="dcterms:W3CDTF">2024-08-13T03:28:57Z</dcterms:modified>
</cp:coreProperties>
</file>